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Lst>
  <p:sldSz cx="18288000" cy="10287000"/>
  <p:notesSz cx="6858000" cy="9144000"/>
  <p:embeddedFontLst>
    <p:embeddedFont>
      <p:font typeface="Garet ExtraBold" panose="020B0604020202020204" charset="0"/>
      <p:regular r:id="rId25"/>
      <p:bold r:id="rId26"/>
    </p:embeddedFont>
    <p:embeddedFont>
      <p:font typeface="Garet Ultra-Bold" panose="020B0604020202020204" charset="0"/>
      <p:regular r:id="rId27"/>
      <p:bold r:id="rId28"/>
    </p:embeddedFont>
    <p:embeddedFont>
      <p:font typeface="Montserrat" panose="00000500000000000000" pitchFamily="2" charset="0"/>
      <p:regular r:id="rId29"/>
      <p:bold r:id="rId30"/>
      <p:italic r:id="rId31"/>
      <p:boldItalic r:id="rId32"/>
    </p:embeddedFont>
    <p:embeddedFont>
      <p:font typeface="Montserrat Bold" panose="00000800000000000000" charset="0"/>
      <p:regular r:id="rId33"/>
      <p:bold r:id="rId34"/>
    </p:embeddedFont>
    <p:embeddedFont>
      <p:font typeface="Montserrat Semi-Bold" panose="020B0604020202020204" charset="0"/>
      <p:regular r:id="rId35"/>
      <p:bold r:id="rId36"/>
    </p:embeddedFont>
    <p:embeddedFont>
      <p:font typeface="Montserrat Semi-Bold Italics" panose="020B0604020202020204" charset="0"/>
      <p:regular r:id="rId37"/>
      <p:bold r:id="rId38"/>
      <p:italic r:id="rId39"/>
      <p:boldItalic r:id="rId40"/>
    </p:embeddedFont>
    <p:embeddedFont>
      <p:font typeface="Times New Roman Bold Italics" panose="020B0604020202020204" charset="0"/>
      <p:regular r:id="rId41"/>
      <p:bold r:id="rId42"/>
      <p:italic r:id="rId43"/>
      <p:boldItalic r:id="rId4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autoAdjust="0"/>
    <p:restoredTop sz="94635" autoAdjust="0"/>
  </p:normalViewPr>
  <p:slideViewPr>
    <p:cSldViewPr>
      <p:cViewPr varScale="1">
        <p:scale>
          <a:sx n="52" d="100"/>
          <a:sy n="52" d="100"/>
        </p:scale>
        <p:origin x="1190"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9" Type="http://schemas.openxmlformats.org/officeDocument/2006/relationships/font" Target="fonts/font15.fntdata"/><Relationship Id="rId21" Type="http://schemas.openxmlformats.org/officeDocument/2006/relationships/slide" Target="slides/slide20.xml"/><Relationship Id="rId34" Type="http://schemas.openxmlformats.org/officeDocument/2006/relationships/font" Target="fonts/font10.fntdata"/><Relationship Id="rId42" Type="http://schemas.openxmlformats.org/officeDocument/2006/relationships/font" Target="fonts/font18.fntdata"/><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font" Target="fonts/font13.fntdata"/><Relationship Id="rId40" Type="http://schemas.openxmlformats.org/officeDocument/2006/relationships/font" Target="fonts/font16.fntdata"/><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36" Type="http://schemas.openxmlformats.org/officeDocument/2006/relationships/font" Target="fonts/font1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4" Type="http://schemas.openxmlformats.org/officeDocument/2006/relationships/font" Target="fonts/font2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 Id="rId43" Type="http://schemas.openxmlformats.org/officeDocument/2006/relationships/font" Target="fonts/font19.fntdata"/><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font" Target="fonts/font14.fntdata"/><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font" Target="fonts/font1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74BEBE8-E36E-481C-B176-EC7B5180DDA2}" type="datetimeFigureOut">
              <a:rPr lang="en-US" smtClean="0"/>
              <a:t>6/11/2024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396861-F02C-42A9-96F6-0677B8F2D166}" type="slidenum">
              <a:rPr lang="en-US" smtClean="0"/>
              <a:t>‹#›</a:t>
            </a:fld>
            <a:endParaRPr lang="en-US"/>
          </a:p>
        </p:txBody>
      </p:sp>
    </p:spTree>
    <p:extLst>
      <p:ext uri="{BB962C8B-B14F-4D97-AF65-F5344CB8AC3E}">
        <p14:creationId xmlns:p14="http://schemas.microsoft.com/office/powerpoint/2010/main" val="10849069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context of an artificial neural network (ANN), the numbers `128`, `64`, and `32` refer to the number of neurons (units) in the respective Dense layers. Here’s a breakdown of their roles and the potential impact of changing these numbers:</a:t>
            </a:r>
          </a:p>
          <a:p>
            <a:endParaRPr lang="en-US" dirty="0"/>
          </a:p>
          <a:p>
            <a:r>
              <a:rPr lang="en-US" dirty="0"/>
              <a:t>### Explanation of Dense Layer Parameters</a:t>
            </a:r>
          </a:p>
          <a:p>
            <a:endParaRPr lang="en-US" dirty="0"/>
          </a:p>
          <a:p>
            <a:r>
              <a:rPr lang="en-US" dirty="0"/>
              <a:t>1. **Dense(128, activation='</a:t>
            </a:r>
            <a:r>
              <a:rPr lang="en-US" dirty="0" err="1"/>
              <a:t>relu</a:t>
            </a:r>
            <a:r>
              <a:rPr lang="en-US" dirty="0"/>
              <a:t>')**:</a:t>
            </a:r>
          </a:p>
          <a:p>
            <a:r>
              <a:rPr lang="en-US" dirty="0"/>
              <a:t>    - **128**: This is the number of neurons in the first hidden layer. Having more neurons allows the model to learn more complex patterns in the data. This layer will capture higher-dimensional representations of the input features.</a:t>
            </a:r>
          </a:p>
          <a:p>
            <a:r>
              <a:rPr lang="en-US" dirty="0"/>
              <a:t>    - **activation='</a:t>
            </a:r>
            <a:r>
              <a:rPr lang="en-US" dirty="0" err="1"/>
              <a:t>relu</a:t>
            </a:r>
            <a:r>
              <a:rPr lang="en-US" dirty="0"/>
              <a:t>'**: The </a:t>
            </a:r>
            <a:r>
              <a:rPr lang="en-US" dirty="0" err="1"/>
              <a:t>ReLU</a:t>
            </a:r>
            <a:r>
              <a:rPr lang="en-US" dirty="0"/>
              <a:t> (Rectified Linear Unit) activation function helps in introducing non-linearity to the model, allowing it to learn more complex functions.</a:t>
            </a:r>
          </a:p>
          <a:p>
            <a:endParaRPr lang="en-US" dirty="0"/>
          </a:p>
          <a:p>
            <a:r>
              <a:rPr lang="en-US" dirty="0"/>
              <a:t>2. **Dense(64, activation='</a:t>
            </a:r>
            <a:r>
              <a:rPr lang="en-US" dirty="0" err="1"/>
              <a:t>relu</a:t>
            </a:r>
            <a:r>
              <a:rPr lang="en-US" dirty="0"/>
              <a:t>')**:</a:t>
            </a:r>
          </a:p>
          <a:p>
            <a:r>
              <a:rPr lang="en-US" dirty="0"/>
              <a:t>    - **64**: This is the number of neurons in the second hidden layer. This layer refines the features learned from the previous layer, making the model more capable of capturing specific patterns.</a:t>
            </a:r>
          </a:p>
          <a:p>
            <a:r>
              <a:rPr lang="en-US" dirty="0"/>
              <a:t>    - **activation='</a:t>
            </a:r>
            <a:r>
              <a:rPr lang="en-US" dirty="0" err="1"/>
              <a:t>relu</a:t>
            </a:r>
            <a:r>
              <a:rPr lang="en-US" dirty="0"/>
              <a:t>'**: Same as above, it introduces non-linearity.</a:t>
            </a:r>
          </a:p>
          <a:p>
            <a:endParaRPr lang="en-US" dirty="0"/>
          </a:p>
          <a:p>
            <a:r>
              <a:rPr lang="en-US" dirty="0"/>
              <a:t>3. **Dense(32, activation='</a:t>
            </a:r>
            <a:r>
              <a:rPr lang="en-US" dirty="0" err="1"/>
              <a:t>relu</a:t>
            </a:r>
            <a:r>
              <a:rPr lang="en-US" dirty="0"/>
              <a:t>')**:</a:t>
            </a:r>
          </a:p>
          <a:p>
            <a:r>
              <a:rPr lang="en-US" dirty="0"/>
              <a:t>    - **32**: This is the number of neurons in the third hidden layer. By reducing the number of neurons, the network can focus on more specific and refined features.</a:t>
            </a:r>
          </a:p>
          <a:p>
            <a:r>
              <a:rPr lang="en-US" dirty="0"/>
              <a:t>    - **activation='</a:t>
            </a:r>
            <a:r>
              <a:rPr lang="en-US" dirty="0" err="1"/>
              <a:t>relu</a:t>
            </a:r>
            <a:r>
              <a:rPr lang="en-US" dirty="0"/>
              <a:t>'**: Same as above.</a:t>
            </a:r>
          </a:p>
          <a:p>
            <a:endParaRPr lang="en-US" dirty="0"/>
          </a:p>
          <a:p>
            <a:r>
              <a:rPr lang="en-US" dirty="0"/>
              <a:t>4. **Dense(</a:t>
            </a:r>
            <a:r>
              <a:rPr lang="en-US" dirty="0" err="1"/>
              <a:t>self.n</a:t>
            </a:r>
            <a:r>
              <a:rPr lang="en-US" dirty="0"/>
              <a:t>)**:</a:t>
            </a:r>
          </a:p>
          <a:p>
            <a:r>
              <a:rPr lang="en-US" dirty="0"/>
              <a:t>    - **</a:t>
            </a:r>
            <a:r>
              <a:rPr lang="en-US" dirty="0" err="1"/>
              <a:t>self.n</a:t>
            </a:r>
            <a:r>
              <a:rPr lang="en-US" dirty="0"/>
              <a:t>**: This is the number of neurons in the output layer, where `</a:t>
            </a:r>
            <a:r>
              <a:rPr lang="en-US" dirty="0" err="1"/>
              <a:t>self.n</a:t>
            </a:r>
            <a:r>
              <a:rPr lang="en-US" dirty="0"/>
              <a:t>` corresponds to the number of assets in the portfolio. Each neuron in the output layer represents the predicted value for one asset.</a:t>
            </a:r>
          </a:p>
          <a:p>
            <a:r>
              <a:rPr lang="en-US" dirty="0"/>
              <a:t>    - No activation function specified: By default, a linear activation is used in the output layer, suitable for regression tasks where the outputs are continuous values.</a:t>
            </a:r>
          </a:p>
          <a:p>
            <a:endParaRPr lang="en-US" dirty="0"/>
          </a:p>
          <a:p>
            <a:r>
              <a:rPr lang="en-US" dirty="0"/>
              <a:t>### Impact of Changing the Number of Neurons</a:t>
            </a:r>
          </a:p>
          <a:p>
            <a:endParaRPr lang="en-US" dirty="0"/>
          </a:p>
          <a:p>
            <a:r>
              <a:rPr lang="en-US" dirty="0"/>
              <a:t>1. **Increasing the Number of Neurons**:</a:t>
            </a:r>
          </a:p>
          <a:p>
            <a:r>
              <a:rPr lang="en-US" dirty="0"/>
              <a:t>    - **Pros**: </a:t>
            </a:r>
          </a:p>
          <a:p>
            <a:r>
              <a:rPr lang="en-US" dirty="0"/>
              <a:t>        - More neurons can allow the model to capture more complex patterns and interactions in the data.</a:t>
            </a:r>
          </a:p>
          <a:p>
            <a:r>
              <a:rPr lang="en-US" dirty="0"/>
              <a:t>        - Potentially better performance on training data due to higher capacity.</a:t>
            </a:r>
          </a:p>
          <a:p>
            <a:r>
              <a:rPr lang="en-US" dirty="0"/>
              <a:t>    - **Cons**:</a:t>
            </a:r>
          </a:p>
          <a:p>
            <a:r>
              <a:rPr lang="en-US" dirty="0"/>
              <a:t>        - Higher risk of overfitting, especially if the number of neurons is too high relative to the amount of training data.</a:t>
            </a:r>
          </a:p>
          <a:p>
            <a:r>
              <a:rPr lang="en-US" dirty="0"/>
              <a:t>        - Increased computational cost and training time.</a:t>
            </a:r>
          </a:p>
          <a:p>
            <a:r>
              <a:rPr lang="en-US" dirty="0"/>
              <a:t>        - Requires more memory.</a:t>
            </a:r>
          </a:p>
          <a:p>
            <a:endParaRPr lang="en-US" dirty="0"/>
          </a:p>
          <a:p>
            <a:r>
              <a:rPr lang="en-US" dirty="0"/>
              <a:t>2. **Decreasing the Number of Neurons**:</a:t>
            </a:r>
          </a:p>
          <a:p>
            <a:r>
              <a:rPr lang="en-US" dirty="0"/>
              <a:t>    - **Pros**:</a:t>
            </a:r>
          </a:p>
          <a:p>
            <a:r>
              <a:rPr lang="en-US" dirty="0"/>
              <a:t>        - Reduced risk of overfitting as the model has lower capacity and fewer parameters.</a:t>
            </a:r>
          </a:p>
          <a:p>
            <a:r>
              <a:rPr lang="en-US" dirty="0"/>
              <a:t>        - Faster training time and reduced computational cost.</a:t>
            </a:r>
          </a:p>
          <a:p>
            <a:r>
              <a:rPr lang="en-US" dirty="0"/>
              <a:t>        - Requires less memory.</a:t>
            </a:r>
          </a:p>
          <a:p>
            <a:r>
              <a:rPr lang="en-US" dirty="0"/>
              <a:t>    - **Cons**:</a:t>
            </a:r>
          </a:p>
          <a:p>
            <a:r>
              <a:rPr lang="en-US" dirty="0"/>
              <a:t>        - May not capture complex patterns in the data effectively.</a:t>
            </a:r>
          </a:p>
          <a:p>
            <a:r>
              <a:rPr lang="en-US" dirty="0"/>
              <a:t>        - Potentially poorer performance if the model capacity is too low.</a:t>
            </a:r>
          </a:p>
          <a:p>
            <a:endParaRPr lang="en-US" dirty="0"/>
          </a:p>
          <a:p>
            <a:r>
              <a:rPr lang="en-US" dirty="0"/>
              <a:t>### Guidelines for Choosing the Number of Neurons</a:t>
            </a:r>
          </a:p>
          <a:p>
            <a:endParaRPr lang="en-US" dirty="0"/>
          </a:p>
          <a:p>
            <a:r>
              <a:rPr lang="en-US" dirty="0"/>
              <a:t>- **Experimentation**: The optimal number of neurons often requires experimentation and cross-validation. You might start with a smaller number of neurons and gradually increase them while monitoring the model's performance on validation data.</a:t>
            </a:r>
          </a:p>
          <a:p>
            <a:r>
              <a:rPr lang="en-US" dirty="0"/>
              <a:t>- **Domain Knowledge**: Leveraging domain knowledge can help in setting a reasonable starting point for the number of neurons.</a:t>
            </a:r>
          </a:p>
          <a:p>
            <a:r>
              <a:rPr lang="en-US" dirty="0"/>
              <a:t>- **Architecture Design**: Common practices include using a decreasing number of neurons in successive layers (as in the provided example with 128, 64, 32), which can help in gradually reducing the dimensionality of the learned features.</a:t>
            </a:r>
          </a:p>
          <a:p>
            <a:endParaRPr lang="en-US" dirty="0"/>
          </a:p>
          <a:p>
            <a:r>
              <a:rPr lang="en-US" dirty="0"/>
              <a:t>### Example Impact of Changing Numbers</a:t>
            </a:r>
          </a:p>
          <a:p>
            <a:endParaRPr lang="en-US" dirty="0"/>
          </a:p>
          <a:p>
            <a:r>
              <a:rPr lang="en-US" dirty="0"/>
              <a:t>- Changing the first layer from `Dense(128, activation='</a:t>
            </a:r>
            <a:r>
              <a:rPr lang="en-US" dirty="0" err="1"/>
              <a:t>relu</a:t>
            </a:r>
            <a:r>
              <a:rPr lang="en-US" dirty="0"/>
              <a:t>')` to `Dense(256, activation='</a:t>
            </a:r>
            <a:r>
              <a:rPr lang="en-US" dirty="0" err="1"/>
              <a:t>relu</a:t>
            </a:r>
            <a:r>
              <a:rPr lang="en-US" dirty="0"/>
              <a:t>')`:</a:t>
            </a:r>
          </a:p>
          <a:p>
            <a:r>
              <a:rPr lang="en-US" dirty="0"/>
              <a:t>    - This would significantly increase the model's capacity to learn more complex patterns, but at the cost of increased training time and higher risk of overfitting.</a:t>
            </a:r>
          </a:p>
          <a:p>
            <a:endParaRPr lang="en-US" dirty="0"/>
          </a:p>
          <a:p>
            <a:r>
              <a:rPr lang="en-US" dirty="0"/>
              <a:t>- Changing the second layer from `Dense(64, activation='</a:t>
            </a:r>
            <a:r>
              <a:rPr lang="en-US" dirty="0" err="1"/>
              <a:t>relu</a:t>
            </a:r>
            <a:r>
              <a:rPr lang="en-US" dirty="0"/>
              <a:t>')` to `Dense(32, activation='</a:t>
            </a:r>
            <a:r>
              <a:rPr lang="en-US" dirty="0" err="1"/>
              <a:t>relu</a:t>
            </a:r>
            <a:r>
              <a:rPr lang="en-US" dirty="0"/>
              <a:t>')`:</a:t>
            </a:r>
          </a:p>
          <a:p>
            <a:r>
              <a:rPr lang="en-US" dirty="0"/>
              <a:t>    - This reduces the capacity of the second layer, potentially making the model less capable of refining features learned from the first layer. This might help in regularization and preventing overfitting but could also lead to underfitting if the data is complex.</a:t>
            </a:r>
          </a:p>
          <a:p>
            <a:endParaRPr lang="en-US" dirty="0"/>
          </a:p>
          <a:p>
            <a:r>
              <a:rPr lang="en-US" dirty="0"/>
              <a:t>### Practical Advice</a:t>
            </a:r>
          </a:p>
          <a:p>
            <a:endParaRPr lang="en-US" dirty="0"/>
          </a:p>
          <a:p>
            <a:r>
              <a:rPr lang="en-US" dirty="0"/>
              <a:t>1. **Start Simple**: Begin with a relatively simple model (e.g., 32, 16, 8 neurons) and gradually increase complexity as needed.</a:t>
            </a:r>
          </a:p>
          <a:p>
            <a:r>
              <a:rPr lang="en-US" dirty="0"/>
              <a:t>2. **Use Validation**: Continuously monitor the model's performance on a validation set to find the optimal configuration.</a:t>
            </a:r>
          </a:p>
          <a:p>
            <a:r>
              <a:rPr lang="en-US" dirty="0"/>
              <a:t>3. **Regularization**: Incorporate techniques like dropout or L2 regularization to mitigate overfitting when using larger models.</a:t>
            </a:r>
          </a:p>
          <a:p>
            <a:r>
              <a:rPr lang="en-US" dirty="0"/>
              <a:t>4. **Automated Tuning**: Consider using automated hyperparameter tuning methods (like grid search or Bayesian optimization) to find the best configuration.</a:t>
            </a:r>
          </a:p>
          <a:p>
            <a:endParaRPr lang="en-US" dirty="0"/>
          </a:p>
          <a:p>
            <a:r>
              <a:rPr lang="en-US" dirty="0"/>
              <a:t>By understanding these principles, you can better design your ANN and adjust the number of neurons to balance between model complexity and performance.</a:t>
            </a:r>
          </a:p>
        </p:txBody>
      </p:sp>
      <p:sp>
        <p:nvSpPr>
          <p:cNvPr id="4" name="Slide Number Placeholder 3"/>
          <p:cNvSpPr>
            <a:spLocks noGrp="1"/>
          </p:cNvSpPr>
          <p:nvPr>
            <p:ph type="sldNum" sz="quarter" idx="5"/>
          </p:nvPr>
        </p:nvSpPr>
        <p:spPr/>
        <p:txBody>
          <a:bodyPr/>
          <a:lstStyle/>
          <a:p>
            <a:fld id="{BF396861-F02C-42A9-96F6-0677B8F2D166}" type="slidenum">
              <a:rPr lang="en-US" smtClean="0"/>
              <a:t>11</a:t>
            </a:fld>
            <a:endParaRPr lang="en-US"/>
          </a:p>
        </p:txBody>
      </p:sp>
    </p:spTree>
    <p:extLst>
      <p:ext uri="{BB962C8B-B14F-4D97-AF65-F5344CB8AC3E}">
        <p14:creationId xmlns:p14="http://schemas.microsoft.com/office/powerpoint/2010/main" val="25650313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396861-F02C-42A9-96F6-0677B8F2D166}" type="slidenum">
              <a:rPr lang="en-US" smtClean="0"/>
              <a:t>17</a:t>
            </a:fld>
            <a:endParaRPr lang="en-US"/>
          </a:p>
        </p:txBody>
      </p:sp>
    </p:spTree>
    <p:extLst>
      <p:ext uri="{BB962C8B-B14F-4D97-AF65-F5344CB8AC3E}">
        <p14:creationId xmlns:p14="http://schemas.microsoft.com/office/powerpoint/2010/main" val="25548651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6/11/2024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6/11/2024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6/11/2024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6/11/2024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6.svg"/><Relationship Id="rId7" Type="http://schemas.openxmlformats.org/officeDocument/2006/relationships/image" Target="../media/image4.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image" Target="../media/image5.png"/><Relationship Id="rId7"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6.svg"/><Relationship Id="rId9" Type="http://schemas.openxmlformats.org/officeDocument/2006/relationships/image" Target="../media/image17.png"/></Relationships>
</file>

<file path=ppt/slides/_rels/slide12.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6.svg"/><Relationship Id="rId7" Type="http://schemas.openxmlformats.org/officeDocument/2006/relationships/image" Target="../media/image4.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6.svg"/><Relationship Id="rId7" Type="http://schemas.openxmlformats.org/officeDocument/2006/relationships/image" Target="../media/image4.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6.svg"/><Relationship Id="rId7" Type="http://schemas.openxmlformats.org/officeDocument/2006/relationships/image" Target="../media/image4.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6.svg"/><Relationship Id="rId7" Type="http://schemas.openxmlformats.org/officeDocument/2006/relationships/image" Target="../media/image4.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1.png"/></Relationships>
</file>

<file path=ppt/slides/_rels/slide16.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6.svg"/><Relationship Id="rId7" Type="http://schemas.openxmlformats.org/officeDocument/2006/relationships/image" Target="../media/image4.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1.png"/></Relationships>
</file>

<file path=ppt/slides/_rels/slide17.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image" Target="../media/image5.png"/><Relationship Id="rId7"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6.svg"/><Relationship Id="rId9" Type="http://schemas.openxmlformats.org/officeDocument/2006/relationships/image" Target="../media/image23.png"/></Relationships>
</file>

<file path=ppt/slides/_rels/slide18.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6.svg"/><Relationship Id="rId7" Type="http://schemas.openxmlformats.org/officeDocument/2006/relationships/image" Target="../media/image4.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1.png"/></Relationships>
</file>

<file path=ppt/slides/_rels/slide19.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6.svg"/><Relationship Id="rId7" Type="http://schemas.openxmlformats.org/officeDocument/2006/relationships/image" Target="../media/image4.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1.png"/><Relationship Id="rId9" Type="http://schemas.openxmlformats.org/officeDocument/2006/relationships/image" Target="../media/image26.png"/></Relationships>
</file>

<file path=ppt/slides/_rels/slide2.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6.sv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6.svg"/><Relationship Id="rId7" Type="http://schemas.openxmlformats.org/officeDocument/2006/relationships/image" Target="../media/image4.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1.png"/></Relationships>
</file>

<file path=ppt/slides/_rels/slide21.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6.svg"/><Relationship Id="rId4" Type="http://schemas.openxmlformats.org/officeDocument/2006/relationships/image" Target="../media/image5.png"/></Relationships>
</file>

<file path=ppt/slides/_rels/slide22.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6.sv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6.svg"/><Relationship Id="rId7" Type="http://schemas.openxmlformats.org/officeDocument/2006/relationships/image" Target="../media/image4.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9.jpeg"/><Relationship Id="rId7" Type="http://schemas.openxmlformats.org/officeDocument/2006/relationships/image" Target="../media/image5.png"/><Relationship Id="rId2" Type="http://schemas.openxmlformats.org/officeDocument/2006/relationships/image" Target="../media/image8.jpeg"/><Relationship Id="rId1" Type="http://schemas.openxmlformats.org/officeDocument/2006/relationships/slideLayout" Target="../slideLayouts/slideLayout7.xml"/><Relationship Id="rId6" Type="http://schemas.openxmlformats.org/officeDocument/2006/relationships/image" Target="../media/image4.svg"/><Relationship Id="rId11" Type="http://schemas.openxmlformats.org/officeDocument/2006/relationships/image" Target="../media/image11.jpeg"/><Relationship Id="rId5" Type="http://schemas.openxmlformats.org/officeDocument/2006/relationships/image" Target="../media/image3.png"/><Relationship Id="rId10" Type="http://schemas.openxmlformats.org/officeDocument/2006/relationships/image" Target="../media/image2.svg"/><Relationship Id="rId4" Type="http://schemas.openxmlformats.org/officeDocument/2006/relationships/image" Target="../media/image10.jpeg"/><Relationship Id="rId9"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image" Target="../media/image6.svg"/><Relationship Id="rId7" Type="http://schemas.openxmlformats.org/officeDocument/2006/relationships/image" Target="../media/image4.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image" Target="../media/image6.svg"/><Relationship Id="rId7" Type="http://schemas.openxmlformats.org/officeDocument/2006/relationships/image" Target="../media/image4.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6.svg"/><Relationship Id="rId7" Type="http://schemas.openxmlformats.org/officeDocument/2006/relationships/image" Target="../media/image4.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6.svg"/><Relationship Id="rId7" Type="http://schemas.openxmlformats.org/officeDocument/2006/relationships/image" Target="../media/image4.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1.png"/><Relationship Id="rId9" Type="http://schemas.openxmlformats.org/officeDocument/2006/relationships/image" Target="../media/image14.svg"/></Relationships>
</file>

<file path=ppt/slides/_rels/slide9.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6.svg"/><Relationship Id="rId7" Type="http://schemas.openxmlformats.org/officeDocument/2006/relationships/image" Target="../media/image4.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2F2F0"/>
        </a:solidFill>
        <a:effectLst/>
      </p:bgPr>
    </p:bg>
    <p:spTree>
      <p:nvGrpSpPr>
        <p:cNvPr id="1" name=""/>
        <p:cNvGrpSpPr/>
        <p:nvPr/>
      </p:nvGrpSpPr>
      <p:grpSpPr>
        <a:xfrm>
          <a:off x="0" y="0"/>
          <a:ext cx="0" cy="0"/>
          <a:chOff x="0" y="0"/>
          <a:chExt cx="0" cy="0"/>
        </a:xfrm>
      </p:grpSpPr>
      <p:sp>
        <p:nvSpPr>
          <p:cNvPr id="2" name="Freeform 2"/>
          <p:cNvSpPr/>
          <p:nvPr/>
        </p:nvSpPr>
        <p:spPr>
          <a:xfrm rot="2700000">
            <a:off x="-2448874" y="6704687"/>
            <a:ext cx="5107226" cy="5107226"/>
          </a:xfrm>
          <a:custGeom>
            <a:avLst/>
            <a:gdLst/>
            <a:ahLst/>
            <a:cxnLst/>
            <a:rect l="l" t="t" r="r" b="b"/>
            <a:pathLst>
              <a:path w="5107226" h="5107226">
                <a:moveTo>
                  <a:pt x="0" y="0"/>
                </a:moveTo>
                <a:lnTo>
                  <a:pt x="5107226" y="0"/>
                </a:lnTo>
                <a:lnTo>
                  <a:pt x="5107226" y="5107226"/>
                </a:lnTo>
                <a:lnTo>
                  <a:pt x="0" y="510722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2700000">
            <a:off x="-2479551" y="-116945"/>
            <a:ext cx="4959103" cy="4959103"/>
          </a:xfrm>
          <a:custGeom>
            <a:avLst/>
            <a:gdLst/>
            <a:ahLst/>
            <a:cxnLst/>
            <a:rect l="l" t="t" r="r" b="b"/>
            <a:pathLst>
              <a:path w="4959103" h="4959103">
                <a:moveTo>
                  <a:pt x="0" y="0"/>
                </a:moveTo>
                <a:lnTo>
                  <a:pt x="4959102" y="0"/>
                </a:lnTo>
                <a:lnTo>
                  <a:pt x="4959102" y="4959103"/>
                </a:lnTo>
                <a:lnTo>
                  <a:pt x="0" y="495910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4" name="Group 4"/>
          <p:cNvGrpSpPr/>
          <p:nvPr/>
        </p:nvGrpSpPr>
        <p:grpSpPr>
          <a:xfrm>
            <a:off x="17859375" y="-267806"/>
            <a:ext cx="593949" cy="10899628"/>
            <a:chOff x="0" y="0"/>
            <a:chExt cx="156431" cy="2870684"/>
          </a:xfrm>
        </p:grpSpPr>
        <p:sp>
          <p:nvSpPr>
            <p:cNvPr id="5" name="Freeform 5"/>
            <p:cNvSpPr/>
            <p:nvPr/>
          </p:nvSpPr>
          <p:spPr>
            <a:xfrm>
              <a:off x="0" y="0"/>
              <a:ext cx="156431" cy="2870684"/>
            </a:xfrm>
            <a:custGeom>
              <a:avLst/>
              <a:gdLst/>
              <a:ahLst/>
              <a:cxnLst/>
              <a:rect l="l" t="t" r="r" b="b"/>
              <a:pathLst>
                <a:path w="156431" h="2870684">
                  <a:moveTo>
                    <a:pt x="0" y="0"/>
                  </a:moveTo>
                  <a:lnTo>
                    <a:pt x="156431" y="0"/>
                  </a:lnTo>
                  <a:lnTo>
                    <a:pt x="156431" y="2870684"/>
                  </a:lnTo>
                  <a:lnTo>
                    <a:pt x="0" y="2870684"/>
                  </a:lnTo>
                  <a:close/>
                </a:path>
              </a:pathLst>
            </a:custGeom>
            <a:solidFill>
              <a:srgbClr val="4F826F"/>
            </a:solidFill>
          </p:spPr>
          <p:txBody>
            <a:bodyPr/>
            <a:lstStyle/>
            <a:p>
              <a:endParaRPr lang="en-US"/>
            </a:p>
          </p:txBody>
        </p:sp>
        <p:sp>
          <p:nvSpPr>
            <p:cNvPr id="6" name="TextBox 6"/>
            <p:cNvSpPr txBox="1"/>
            <p:nvPr/>
          </p:nvSpPr>
          <p:spPr>
            <a:xfrm>
              <a:off x="0" y="-47625"/>
              <a:ext cx="156431" cy="2918309"/>
            </a:xfrm>
            <a:prstGeom prst="rect">
              <a:avLst/>
            </a:prstGeom>
          </p:spPr>
          <p:txBody>
            <a:bodyPr lIns="50800" tIns="50800" rIns="50800" bIns="50800" rtlCol="0" anchor="ctr"/>
            <a:lstStyle/>
            <a:p>
              <a:pPr algn="ctr">
                <a:lnSpc>
                  <a:spcPts val="3336"/>
                </a:lnSpc>
              </a:pPr>
              <a:endParaRPr/>
            </a:p>
          </p:txBody>
        </p:sp>
      </p:grpSp>
      <p:sp>
        <p:nvSpPr>
          <p:cNvPr id="7" name="Freeform 7"/>
          <p:cNvSpPr/>
          <p:nvPr/>
        </p:nvSpPr>
        <p:spPr>
          <a:xfrm rot="2700000">
            <a:off x="1244078" y="-115761"/>
            <a:ext cx="1596704" cy="1596704"/>
          </a:xfrm>
          <a:custGeom>
            <a:avLst/>
            <a:gdLst/>
            <a:ahLst/>
            <a:cxnLst/>
            <a:rect l="l" t="t" r="r" b="b"/>
            <a:pathLst>
              <a:path w="1596704" h="1596704">
                <a:moveTo>
                  <a:pt x="0" y="0"/>
                </a:moveTo>
                <a:lnTo>
                  <a:pt x="1596704" y="0"/>
                </a:lnTo>
                <a:lnTo>
                  <a:pt x="1596704" y="1596704"/>
                </a:lnTo>
                <a:lnTo>
                  <a:pt x="0" y="159670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8" name="Freeform 8"/>
          <p:cNvSpPr/>
          <p:nvPr/>
        </p:nvSpPr>
        <p:spPr>
          <a:xfrm rot="2700000">
            <a:off x="2130170" y="4026876"/>
            <a:ext cx="1596704" cy="1596704"/>
          </a:xfrm>
          <a:custGeom>
            <a:avLst/>
            <a:gdLst/>
            <a:ahLst/>
            <a:cxnLst/>
            <a:rect l="l" t="t" r="r" b="b"/>
            <a:pathLst>
              <a:path w="1596704" h="1596704">
                <a:moveTo>
                  <a:pt x="0" y="0"/>
                </a:moveTo>
                <a:lnTo>
                  <a:pt x="1596704" y="0"/>
                </a:lnTo>
                <a:lnTo>
                  <a:pt x="1596704" y="1596704"/>
                </a:lnTo>
                <a:lnTo>
                  <a:pt x="0" y="159670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9" name="Freeform 9"/>
          <p:cNvSpPr/>
          <p:nvPr/>
        </p:nvSpPr>
        <p:spPr>
          <a:xfrm rot="2700000">
            <a:off x="1214259" y="5207554"/>
            <a:ext cx="895958" cy="895958"/>
          </a:xfrm>
          <a:custGeom>
            <a:avLst/>
            <a:gdLst/>
            <a:ahLst/>
            <a:cxnLst/>
            <a:rect l="l" t="t" r="r" b="b"/>
            <a:pathLst>
              <a:path w="895958" h="895958">
                <a:moveTo>
                  <a:pt x="0" y="0"/>
                </a:moveTo>
                <a:lnTo>
                  <a:pt x="895957" y="0"/>
                </a:lnTo>
                <a:lnTo>
                  <a:pt x="895957" y="895958"/>
                </a:lnTo>
                <a:lnTo>
                  <a:pt x="0" y="89595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0" name="Freeform 10"/>
          <p:cNvSpPr/>
          <p:nvPr/>
        </p:nvSpPr>
        <p:spPr>
          <a:xfrm rot="2700000">
            <a:off x="580721" y="8359186"/>
            <a:ext cx="895958" cy="895958"/>
          </a:xfrm>
          <a:custGeom>
            <a:avLst/>
            <a:gdLst/>
            <a:ahLst/>
            <a:cxnLst/>
            <a:rect l="l" t="t" r="r" b="b"/>
            <a:pathLst>
              <a:path w="895958" h="895958">
                <a:moveTo>
                  <a:pt x="0" y="0"/>
                </a:moveTo>
                <a:lnTo>
                  <a:pt x="895958" y="0"/>
                </a:lnTo>
                <a:lnTo>
                  <a:pt x="895958" y="895958"/>
                </a:lnTo>
                <a:lnTo>
                  <a:pt x="0" y="89595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11" name="Group 11"/>
          <p:cNvGrpSpPr/>
          <p:nvPr/>
        </p:nvGrpSpPr>
        <p:grpSpPr>
          <a:xfrm>
            <a:off x="-293432" y="2074973"/>
            <a:ext cx="896427" cy="896427"/>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F826F"/>
            </a:solidFill>
          </p:spPr>
          <p:txBody>
            <a:bodyPr/>
            <a:lstStyle/>
            <a:p>
              <a:endParaRPr lang="en-US"/>
            </a:p>
          </p:txBody>
        </p:sp>
        <p:sp>
          <p:nvSpPr>
            <p:cNvPr id="13" name="TextBox 13"/>
            <p:cNvSpPr txBox="1"/>
            <p:nvPr/>
          </p:nvSpPr>
          <p:spPr>
            <a:xfrm>
              <a:off x="76200" y="28575"/>
              <a:ext cx="660400" cy="708025"/>
            </a:xfrm>
            <a:prstGeom prst="rect">
              <a:avLst/>
            </a:prstGeom>
          </p:spPr>
          <p:txBody>
            <a:bodyPr lIns="50800" tIns="50800" rIns="50800" bIns="50800" rtlCol="0" anchor="ctr"/>
            <a:lstStyle/>
            <a:p>
              <a:pPr algn="ctr">
                <a:lnSpc>
                  <a:spcPts val="3336"/>
                </a:lnSpc>
              </a:pPr>
              <a:endParaRPr/>
            </a:p>
          </p:txBody>
        </p:sp>
      </p:grpSp>
      <p:sp>
        <p:nvSpPr>
          <p:cNvPr id="14" name="TextBox 14"/>
          <p:cNvSpPr txBox="1"/>
          <p:nvPr/>
        </p:nvSpPr>
        <p:spPr>
          <a:xfrm>
            <a:off x="3716093" y="2218244"/>
            <a:ext cx="12973112" cy="3341370"/>
          </a:xfrm>
          <a:prstGeom prst="rect">
            <a:avLst/>
          </a:prstGeom>
        </p:spPr>
        <p:txBody>
          <a:bodyPr lIns="0" tIns="0" rIns="0" bIns="0" rtlCol="0" anchor="t">
            <a:spAutoFit/>
          </a:bodyPr>
          <a:lstStyle/>
          <a:p>
            <a:pPr algn="ctr">
              <a:lnSpc>
                <a:spcPts val="12210"/>
              </a:lnSpc>
            </a:pPr>
            <a:r>
              <a:rPr lang="en-US" sz="11100">
                <a:solidFill>
                  <a:srgbClr val="000000"/>
                </a:solidFill>
                <a:latin typeface="Times New Roman Bold Italics"/>
              </a:rPr>
              <a:t>GreenTech</a:t>
            </a:r>
          </a:p>
          <a:p>
            <a:pPr algn="ctr">
              <a:lnSpc>
                <a:spcPts val="12210"/>
              </a:lnSpc>
            </a:pPr>
            <a:r>
              <a:rPr lang="en-US" sz="11100">
                <a:solidFill>
                  <a:srgbClr val="000000"/>
                </a:solidFill>
                <a:latin typeface="Times New Roman Bold Italics"/>
              </a:rPr>
              <a:t>Wealth Innovations</a:t>
            </a:r>
          </a:p>
        </p:txBody>
      </p:sp>
      <p:sp>
        <p:nvSpPr>
          <p:cNvPr id="15" name="TextBox 15"/>
          <p:cNvSpPr txBox="1"/>
          <p:nvPr/>
        </p:nvSpPr>
        <p:spPr>
          <a:xfrm>
            <a:off x="2928522" y="5949028"/>
            <a:ext cx="14143282" cy="718185"/>
          </a:xfrm>
          <a:prstGeom prst="rect">
            <a:avLst/>
          </a:prstGeom>
        </p:spPr>
        <p:txBody>
          <a:bodyPr lIns="0" tIns="0" rIns="0" bIns="0" rtlCol="0" anchor="t">
            <a:spAutoFit/>
          </a:bodyPr>
          <a:lstStyle/>
          <a:p>
            <a:pPr algn="r">
              <a:lnSpc>
                <a:spcPts val="2834"/>
              </a:lnSpc>
            </a:pPr>
            <a:r>
              <a:rPr lang="en-US" sz="2699">
                <a:solidFill>
                  <a:srgbClr val="4F826F"/>
                </a:solidFill>
                <a:latin typeface="Montserrat Semi-Bold Italics"/>
              </a:rPr>
              <a:t>"Empowering a Sustainable Future with GreenTech Wealth Innovations"</a:t>
            </a:r>
          </a:p>
          <a:p>
            <a:pPr algn="r">
              <a:lnSpc>
                <a:spcPts val="2834"/>
              </a:lnSpc>
            </a:pPr>
            <a:endParaRPr lang="en-US" sz="2699">
              <a:solidFill>
                <a:srgbClr val="4F826F"/>
              </a:solidFill>
              <a:latin typeface="Montserrat Semi-Bold Italic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2F2F0"/>
        </a:solidFill>
        <a:effectLst/>
      </p:bgPr>
    </p:bg>
    <p:spTree>
      <p:nvGrpSpPr>
        <p:cNvPr id="1" name=""/>
        <p:cNvGrpSpPr/>
        <p:nvPr/>
      </p:nvGrpSpPr>
      <p:grpSpPr>
        <a:xfrm>
          <a:off x="0" y="0"/>
          <a:ext cx="0" cy="0"/>
          <a:chOff x="0" y="0"/>
          <a:chExt cx="0" cy="0"/>
        </a:xfrm>
      </p:grpSpPr>
      <p:sp>
        <p:nvSpPr>
          <p:cNvPr id="2" name="Freeform 2"/>
          <p:cNvSpPr/>
          <p:nvPr/>
        </p:nvSpPr>
        <p:spPr>
          <a:xfrm rot="2700000">
            <a:off x="-872654" y="2054567"/>
            <a:ext cx="1332444" cy="1332444"/>
          </a:xfrm>
          <a:custGeom>
            <a:avLst/>
            <a:gdLst/>
            <a:ahLst/>
            <a:cxnLst/>
            <a:rect l="l" t="t" r="r" b="b"/>
            <a:pathLst>
              <a:path w="1332444" h="1332444">
                <a:moveTo>
                  <a:pt x="0" y="0"/>
                </a:moveTo>
                <a:lnTo>
                  <a:pt x="1332444" y="0"/>
                </a:lnTo>
                <a:lnTo>
                  <a:pt x="1332444" y="1332444"/>
                </a:lnTo>
                <a:lnTo>
                  <a:pt x="0" y="133244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2700000">
            <a:off x="-813710" y="-1902070"/>
            <a:ext cx="4129182" cy="4129182"/>
          </a:xfrm>
          <a:custGeom>
            <a:avLst/>
            <a:gdLst/>
            <a:ahLst/>
            <a:cxnLst/>
            <a:rect l="l" t="t" r="r" b="b"/>
            <a:pathLst>
              <a:path w="4129182" h="4129182">
                <a:moveTo>
                  <a:pt x="0" y="0"/>
                </a:moveTo>
                <a:lnTo>
                  <a:pt x="4129181" y="0"/>
                </a:lnTo>
                <a:lnTo>
                  <a:pt x="4129181" y="4129182"/>
                </a:lnTo>
                <a:lnTo>
                  <a:pt x="0" y="41291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rot="2871165">
            <a:off x="16008302" y="8379810"/>
            <a:ext cx="1037114" cy="1037114"/>
          </a:xfrm>
          <a:custGeom>
            <a:avLst/>
            <a:gdLst/>
            <a:ahLst/>
            <a:cxnLst/>
            <a:rect l="l" t="t" r="r" b="b"/>
            <a:pathLst>
              <a:path w="1037114" h="1037114">
                <a:moveTo>
                  <a:pt x="0" y="0"/>
                </a:moveTo>
                <a:lnTo>
                  <a:pt x="1037114" y="0"/>
                </a:lnTo>
                <a:lnTo>
                  <a:pt x="1037114" y="1037113"/>
                </a:lnTo>
                <a:lnTo>
                  <a:pt x="0" y="103711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5" name="Freeform 5"/>
          <p:cNvSpPr/>
          <p:nvPr/>
        </p:nvSpPr>
        <p:spPr>
          <a:xfrm rot="2871165">
            <a:off x="2988502" y="1394066"/>
            <a:ext cx="503619" cy="503619"/>
          </a:xfrm>
          <a:custGeom>
            <a:avLst/>
            <a:gdLst/>
            <a:ahLst/>
            <a:cxnLst/>
            <a:rect l="l" t="t" r="r" b="b"/>
            <a:pathLst>
              <a:path w="503619" h="503619">
                <a:moveTo>
                  <a:pt x="0" y="0"/>
                </a:moveTo>
                <a:lnTo>
                  <a:pt x="503619" y="0"/>
                </a:lnTo>
                <a:lnTo>
                  <a:pt x="503619" y="503620"/>
                </a:lnTo>
                <a:lnTo>
                  <a:pt x="0" y="50362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Freeform 6"/>
          <p:cNvSpPr/>
          <p:nvPr/>
        </p:nvSpPr>
        <p:spPr>
          <a:xfrm rot="2700000">
            <a:off x="3407081" y="806601"/>
            <a:ext cx="805238" cy="805238"/>
          </a:xfrm>
          <a:custGeom>
            <a:avLst/>
            <a:gdLst/>
            <a:ahLst/>
            <a:cxnLst/>
            <a:rect l="l" t="t" r="r" b="b"/>
            <a:pathLst>
              <a:path w="805238" h="805238">
                <a:moveTo>
                  <a:pt x="0" y="0"/>
                </a:moveTo>
                <a:lnTo>
                  <a:pt x="805238" y="0"/>
                </a:lnTo>
                <a:lnTo>
                  <a:pt x="805238" y="805237"/>
                </a:lnTo>
                <a:lnTo>
                  <a:pt x="0" y="80523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pSp>
        <p:nvGrpSpPr>
          <p:cNvPr id="7" name="Group 7"/>
          <p:cNvGrpSpPr/>
          <p:nvPr/>
        </p:nvGrpSpPr>
        <p:grpSpPr>
          <a:xfrm>
            <a:off x="17859375" y="-267806"/>
            <a:ext cx="593949" cy="10899628"/>
            <a:chOff x="0" y="0"/>
            <a:chExt cx="156431" cy="2870684"/>
          </a:xfrm>
        </p:grpSpPr>
        <p:sp>
          <p:nvSpPr>
            <p:cNvPr id="8" name="Freeform 8"/>
            <p:cNvSpPr/>
            <p:nvPr/>
          </p:nvSpPr>
          <p:spPr>
            <a:xfrm>
              <a:off x="0" y="0"/>
              <a:ext cx="156431" cy="2870684"/>
            </a:xfrm>
            <a:custGeom>
              <a:avLst/>
              <a:gdLst/>
              <a:ahLst/>
              <a:cxnLst/>
              <a:rect l="l" t="t" r="r" b="b"/>
              <a:pathLst>
                <a:path w="156431" h="2870684">
                  <a:moveTo>
                    <a:pt x="0" y="0"/>
                  </a:moveTo>
                  <a:lnTo>
                    <a:pt x="156431" y="0"/>
                  </a:lnTo>
                  <a:lnTo>
                    <a:pt x="156431" y="2870684"/>
                  </a:lnTo>
                  <a:lnTo>
                    <a:pt x="0" y="2870684"/>
                  </a:lnTo>
                  <a:close/>
                </a:path>
              </a:pathLst>
            </a:custGeom>
            <a:solidFill>
              <a:srgbClr val="4F826F"/>
            </a:solidFill>
          </p:spPr>
          <p:txBody>
            <a:bodyPr/>
            <a:lstStyle/>
            <a:p>
              <a:endParaRPr lang="en-US"/>
            </a:p>
          </p:txBody>
        </p:sp>
        <p:sp>
          <p:nvSpPr>
            <p:cNvPr id="9" name="TextBox 9"/>
            <p:cNvSpPr txBox="1"/>
            <p:nvPr/>
          </p:nvSpPr>
          <p:spPr>
            <a:xfrm>
              <a:off x="0" y="-47625"/>
              <a:ext cx="156431" cy="2918309"/>
            </a:xfrm>
            <a:prstGeom prst="rect">
              <a:avLst/>
            </a:prstGeom>
          </p:spPr>
          <p:txBody>
            <a:bodyPr lIns="50800" tIns="50800" rIns="50800" bIns="50800" rtlCol="0" anchor="ctr"/>
            <a:lstStyle/>
            <a:p>
              <a:pPr algn="ctr">
                <a:lnSpc>
                  <a:spcPts val="3336"/>
                </a:lnSpc>
              </a:pPr>
              <a:endParaRPr/>
            </a:p>
          </p:txBody>
        </p:sp>
      </p:grpSp>
      <p:grpSp>
        <p:nvGrpSpPr>
          <p:cNvPr id="10" name="Group 10"/>
          <p:cNvGrpSpPr/>
          <p:nvPr/>
        </p:nvGrpSpPr>
        <p:grpSpPr>
          <a:xfrm>
            <a:off x="966572" y="1717239"/>
            <a:ext cx="568616" cy="568616"/>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4B8AB"/>
            </a:solidFill>
          </p:spPr>
          <p:txBody>
            <a:bodyPr/>
            <a:lstStyle/>
            <a:p>
              <a:endParaRPr lang="en-US"/>
            </a:p>
          </p:txBody>
        </p:sp>
        <p:sp>
          <p:nvSpPr>
            <p:cNvPr id="12" name="TextBox 12"/>
            <p:cNvSpPr txBox="1"/>
            <p:nvPr/>
          </p:nvSpPr>
          <p:spPr>
            <a:xfrm>
              <a:off x="76200" y="28575"/>
              <a:ext cx="660400" cy="708025"/>
            </a:xfrm>
            <a:prstGeom prst="rect">
              <a:avLst/>
            </a:prstGeom>
          </p:spPr>
          <p:txBody>
            <a:bodyPr lIns="50800" tIns="50800" rIns="50800" bIns="50800" rtlCol="0" anchor="ctr"/>
            <a:lstStyle/>
            <a:p>
              <a:pPr algn="ctr">
                <a:lnSpc>
                  <a:spcPts val="3336"/>
                </a:lnSpc>
              </a:pPr>
              <a:endParaRPr/>
            </a:p>
          </p:txBody>
        </p:sp>
      </p:grpSp>
      <p:sp>
        <p:nvSpPr>
          <p:cNvPr id="13" name="Freeform 13"/>
          <p:cNvSpPr/>
          <p:nvPr/>
        </p:nvSpPr>
        <p:spPr>
          <a:xfrm>
            <a:off x="1257410" y="2720789"/>
            <a:ext cx="14537007" cy="7235689"/>
          </a:xfrm>
          <a:custGeom>
            <a:avLst/>
            <a:gdLst/>
            <a:ahLst/>
            <a:cxnLst/>
            <a:rect l="l" t="t" r="r" b="b"/>
            <a:pathLst>
              <a:path w="14537007" h="7235689">
                <a:moveTo>
                  <a:pt x="0" y="0"/>
                </a:moveTo>
                <a:lnTo>
                  <a:pt x="14537008" y="0"/>
                </a:lnTo>
                <a:lnTo>
                  <a:pt x="14537008" y="7235689"/>
                </a:lnTo>
                <a:lnTo>
                  <a:pt x="0" y="7235689"/>
                </a:lnTo>
                <a:lnTo>
                  <a:pt x="0" y="0"/>
                </a:lnTo>
                <a:close/>
              </a:path>
            </a:pathLst>
          </a:custGeom>
          <a:blipFill>
            <a:blip r:embed="rId8"/>
            <a:stretch>
              <a:fillRect/>
            </a:stretch>
          </a:blipFill>
        </p:spPr>
        <p:txBody>
          <a:bodyPr/>
          <a:lstStyle/>
          <a:p>
            <a:endParaRPr lang="en-US"/>
          </a:p>
        </p:txBody>
      </p:sp>
      <p:sp>
        <p:nvSpPr>
          <p:cNvPr id="14" name="TextBox 14"/>
          <p:cNvSpPr txBox="1"/>
          <p:nvPr/>
        </p:nvSpPr>
        <p:spPr>
          <a:xfrm>
            <a:off x="4941184" y="1630807"/>
            <a:ext cx="10021201" cy="930275"/>
          </a:xfrm>
          <a:prstGeom prst="rect">
            <a:avLst/>
          </a:prstGeom>
        </p:spPr>
        <p:txBody>
          <a:bodyPr lIns="0" tIns="0" rIns="0" bIns="0" rtlCol="0" anchor="t">
            <a:spAutoFit/>
          </a:bodyPr>
          <a:lstStyle/>
          <a:p>
            <a:pPr algn="l">
              <a:lnSpc>
                <a:spcPts val="7150"/>
              </a:lnSpc>
            </a:pPr>
            <a:r>
              <a:rPr lang="en-US" sz="6500">
                <a:solidFill>
                  <a:srgbClr val="040404"/>
                </a:solidFill>
                <a:latin typeface="Garet ExtraBold"/>
              </a:rPr>
              <a:t>ETFs Actual Price</a:t>
            </a:r>
          </a:p>
        </p:txBody>
      </p:sp>
      <p:sp>
        <p:nvSpPr>
          <p:cNvPr id="15" name="TextBox 15"/>
          <p:cNvSpPr txBox="1"/>
          <p:nvPr/>
        </p:nvSpPr>
        <p:spPr>
          <a:xfrm>
            <a:off x="16155491" y="8527601"/>
            <a:ext cx="742736" cy="675006"/>
          </a:xfrm>
          <a:prstGeom prst="rect">
            <a:avLst/>
          </a:prstGeom>
        </p:spPr>
        <p:txBody>
          <a:bodyPr lIns="0" tIns="0" rIns="0" bIns="0" rtlCol="0" anchor="t">
            <a:spAutoFit/>
          </a:bodyPr>
          <a:lstStyle/>
          <a:p>
            <a:pPr algn="ctr">
              <a:lnSpc>
                <a:spcPts val="5559"/>
              </a:lnSpc>
              <a:spcBef>
                <a:spcPct val="0"/>
              </a:spcBef>
            </a:pPr>
            <a:r>
              <a:rPr lang="en-US" sz="3999">
                <a:solidFill>
                  <a:srgbClr val="040404"/>
                </a:solidFill>
                <a:latin typeface="Garet ExtraBold"/>
              </a:rPr>
              <a:t>10</a:t>
            </a:r>
          </a:p>
        </p:txBody>
      </p:sp>
      <p:sp>
        <p:nvSpPr>
          <p:cNvPr id="16" name="TextBox 16"/>
          <p:cNvSpPr txBox="1"/>
          <p:nvPr/>
        </p:nvSpPr>
        <p:spPr>
          <a:xfrm>
            <a:off x="13467167" y="445643"/>
            <a:ext cx="3792133" cy="1128014"/>
          </a:xfrm>
          <a:prstGeom prst="rect">
            <a:avLst/>
          </a:prstGeom>
        </p:spPr>
        <p:txBody>
          <a:bodyPr lIns="0" tIns="0" rIns="0" bIns="0" rtlCol="0" anchor="t">
            <a:spAutoFit/>
          </a:bodyPr>
          <a:lstStyle/>
          <a:p>
            <a:pPr algn="r">
              <a:lnSpc>
                <a:spcPts val="3057"/>
              </a:lnSpc>
            </a:pPr>
            <a:r>
              <a:rPr lang="en-US" sz="2199">
                <a:solidFill>
                  <a:srgbClr val="040404"/>
                </a:solidFill>
                <a:latin typeface="Garet ExtraBold"/>
              </a:rPr>
              <a:t>GreenTech Wealth Innovations</a:t>
            </a:r>
          </a:p>
          <a:p>
            <a:pPr algn="r">
              <a:lnSpc>
                <a:spcPts val="3057"/>
              </a:lnSpc>
              <a:spcBef>
                <a:spcPct val="0"/>
              </a:spcBef>
            </a:pPr>
            <a:endParaRPr lang="en-US" sz="2199">
              <a:solidFill>
                <a:srgbClr val="040404"/>
              </a:solidFill>
              <a:latin typeface="Garet ExtraBol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2F2F0"/>
        </a:solidFill>
        <a:effectLst/>
      </p:bgPr>
    </p:bg>
    <p:spTree>
      <p:nvGrpSpPr>
        <p:cNvPr id="1" name=""/>
        <p:cNvGrpSpPr/>
        <p:nvPr/>
      </p:nvGrpSpPr>
      <p:grpSpPr>
        <a:xfrm>
          <a:off x="0" y="0"/>
          <a:ext cx="0" cy="0"/>
          <a:chOff x="0" y="0"/>
          <a:chExt cx="0" cy="0"/>
        </a:xfrm>
      </p:grpSpPr>
      <p:sp>
        <p:nvSpPr>
          <p:cNvPr id="2" name="Freeform 2"/>
          <p:cNvSpPr/>
          <p:nvPr/>
        </p:nvSpPr>
        <p:spPr>
          <a:xfrm rot="2700000">
            <a:off x="-872654" y="2054567"/>
            <a:ext cx="1332444" cy="1332444"/>
          </a:xfrm>
          <a:custGeom>
            <a:avLst/>
            <a:gdLst/>
            <a:ahLst/>
            <a:cxnLst/>
            <a:rect l="l" t="t" r="r" b="b"/>
            <a:pathLst>
              <a:path w="1332444" h="1332444">
                <a:moveTo>
                  <a:pt x="0" y="0"/>
                </a:moveTo>
                <a:lnTo>
                  <a:pt x="1332444" y="0"/>
                </a:lnTo>
                <a:lnTo>
                  <a:pt x="1332444" y="1332444"/>
                </a:lnTo>
                <a:lnTo>
                  <a:pt x="0" y="133244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3" name="Freeform 3"/>
          <p:cNvSpPr/>
          <p:nvPr/>
        </p:nvSpPr>
        <p:spPr>
          <a:xfrm rot="2700000">
            <a:off x="-813710" y="-1902070"/>
            <a:ext cx="4129182" cy="4129182"/>
          </a:xfrm>
          <a:custGeom>
            <a:avLst/>
            <a:gdLst/>
            <a:ahLst/>
            <a:cxnLst/>
            <a:rect l="l" t="t" r="r" b="b"/>
            <a:pathLst>
              <a:path w="4129182" h="4129182">
                <a:moveTo>
                  <a:pt x="0" y="0"/>
                </a:moveTo>
                <a:lnTo>
                  <a:pt x="4129181" y="0"/>
                </a:lnTo>
                <a:lnTo>
                  <a:pt x="4129181" y="4129182"/>
                </a:lnTo>
                <a:lnTo>
                  <a:pt x="0" y="412918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4" name="Freeform 4"/>
          <p:cNvSpPr/>
          <p:nvPr/>
        </p:nvSpPr>
        <p:spPr>
          <a:xfrm rot="2871165">
            <a:off x="16008302" y="8379810"/>
            <a:ext cx="1037114" cy="1037114"/>
          </a:xfrm>
          <a:custGeom>
            <a:avLst/>
            <a:gdLst/>
            <a:ahLst/>
            <a:cxnLst/>
            <a:rect l="l" t="t" r="r" b="b"/>
            <a:pathLst>
              <a:path w="1037114" h="1037114">
                <a:moveTo>
                  <a:pt x="0" y="0"/>
                </a:moveTo>
                <a:lnTo>
                  <a:pt x="1037114" y="0"/>
                </a:lnTo>
                <a:lnTo>
                  <a:pt x="1037114" y="1037113"/>
                </a:lnTo>
                <a:lnTo>
                  <a:pt x="0" y="103711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5" name="Freeform 5"/>
          <p:cNvSpPr/>
          <p:nvPr/>
        </p:nvSpPr>
        <p:spPr>
          <a:xfrm rot="2871165">
            <a:off x="2988502" y="1394066"/>
            <a:ext cx="503619" cy="503619"/>
          </a:xfrm>
          <a:custGeom>
            <a:avLst/>
            <a:gdLst/>
            <a:ahLst/>
            <a:cxnLst/>
            <a:rect l="l" t="t" r="r" b="b"/>
            <a:pathLst>
              <a:path w="503619" h="503619">
                <a:moveTo>
                  <a:pt x="0" y="0"/>
                </a:moveTo>
                <a:lnTo>
                  <a:pt x="503619" y="0"/>
                </a:lnTo>
                <a:lnTo>
                  <a:pt x="503619" y="503620"/>
                </a:lnTo>
                <a:lnTo>
                  <a:pt x="0" y="50362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6" name="Freeform 6"/>
          <p:cNvSpPr/>
          <p:nvPr/>
        </p:nvSpPr>
        <p:spPr>
          <a:xfrm rot="2700000">
            <a:off x="3407081" y="806601"/>
            <a:ext cx="805238" cy="805238"/>
          </a:xfrm>
          <a:custGeom>
            <a:avLst/>
            <a:gdLst/>
            <a:ahLst/>
            <a:cxnLst/>
            <a:rect l="l" t="t" r="r" b="b"/>
            <a:pathLst>
              <a:path w="805238" h="805238">
                <a:moveTo>
                  <a:pt x="0" y="0"/>
                </a:moveTo>
                <a:lnTo>
                  <a:pt x="805238" y="0"/>
                </a:lnTo>
                <a:lnTo>
                  <a:pt x="805238" y="805237"/>
                </a:lnTo>
                <a:lnTo>
                  <a:pt x="0" y="80523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grpSp>
        <p:nvGrpSpPr>
          <p:cNvPr id="7" name="Group 7"/>
          <p:cNvGrpSpPr/>
          <p:nvPr/>
        </p:nvGrpSpPr>
        <p:grpSpPr>
          <a:xfrm>
            <a:off x="17859375" y="-267806"/>
            <a:ext cx="593949" cy="10899628"/>
            <a:chOff x="0" y="0"/>
            <a:chExt cx="156431" cy="2870684"/>
          </a:xfrm>
        </p:grpSpPr>
        <p:sp>
          <p:nvSpPr>
            <p:cNvPr id="8" name="Freeform 8"/>
            <p:cNvSpPr/>
            <p:nvPr/>
          </p:nvSpPr>
          <p:spPr>
            <a:xfrm>
              <a:off x="0" y="0"/>
              <a:ext cx="156431" cy="2870684"/>
            </a:xfrm>
            <a:custGeom>
              <a:avLst/>
              <a:gdLst/>
              <a:ahLst/>
              <a:cxnLst/>
              <a:rect l="l" t="t" r="r" b="b"/>
              <a:pathLst>
                <a:path w="156431" h="2870684">
                  <a:moveTo>
                    <a:pt x="0" y="0"/>
                  </a:moveTo>
                  <a:lnTo>
                    <a:pt x="156431" y="0"/>
                  </a:lnTo>
                  <a:lnTo>
                    <a:pt x="156431" y="2870684"/>
                  </a:lnTo>
                  <a:lnTo>
                    <a:pt x="0" y="2870684"/>
                  </a:lnTo>
                  <a:close/>
                </a:path>
              </a:pathLst>
            </a:custGeom>
            <a:solidFill>
              <a:srgbClr val="4F826F"/>
            </a:solidFill>
          </p:spPr>
          <p:txBody>
            <a:bodyPr/>
            <a:lstStyle/>
            <a:p>
              <a:endParaRPr lang="en-US"/>
            </a:p>
          </p:txBody>
        </p:sp>
        <p:sp>
          <p:nvSpPr>
            <p:cNvPr id="9" name="TextBox 9"/>
            <p:cNvSpPr txBox="1"/>
            <p:nvPr/>
          </p:nvSpPr>
          <p:spPr>
            <a:xfrm>
              <a:off x="0" y="-47625"/>
              <a:ext cx="156431" cy="2918309"/>
            </a:xfrm>
            <a:prstGeom prst="rect">
              <a:avLst/>
            </a:prstGeom>
          </p:spPr>
          <p:txBody>
            <a:bodyPr lIns="50800" tIns="50800" rIns="50800" bIns="50800" rtlCol="0" anchor="ctr"/>
            <a:lstStyle/>
            <a:p>
              <a:pPr algn="ctr">
                <a:lnSpc>
                  <a:spcPts val="3336"/>
                </a:lnSpc>
              </a:pPr>
              <a:endParaRPr/>
            </a:p>
          </p:txBody>
        </p:sp>
      </p:grpSp>
      <p:grpSp>
        <p:nvGrpSpPr>
          <p:cNvPr id="10" name="Group 10"/>
          <p:cNvGrpSpPr/>
          <p:nvPr/>
        </p:nvGrpSpPr>
        <p:grpSpPr>
          <a:xfrm>
            <a:off x="966572" y="1717239"/>
            <a:ext cx="568616" cy="568616"/>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4B8AB"/>
            </a:solidFill>
          </p:spPr>
          <p:txBody>
            <a:bodyPr/>
            <a:lstStyle/>
            <a:p>
              <a:endParaRPr lang="en-US"/>
            </a:p>
          </p:txBody>
        </p:sp>
        <p:sp>
          <p:nvSpPr>
            <p:cNvPr id="12" name="TextBox 12"/>
            <p:cNvSpPr txBox="1"/>
            <p:nvPr/>
          </p:nvSpPr>
          <p:spPr>
            <a:xfrm>
              <a:off x="76200" y="28575"/>
              <a:ext cx="660400" cy="708025"/>
            </a:xfrm>
            <a:prstGeom prst="rect">
              <a:avLst/>
            </a:prstGeom>
          </p:spPr>
          <p:txBody>
            <a:bodyPr lIns="50800" tIns="50800" rIns="50800" bIns="50800" rtlCol="0" anchor="ctr"/>
            <a:lstStyle/>
            <a:p>
              <a:pPr algn="ctr">
                <a:lnSpc>
                  <a:spcPts val="3336"/>
                </a:lnSpc>
              </a:pPr>
              <a:endParaRPr/>
            </a:p>
          </p:txBody>
        </p:sp>
      </p:grpSp>
      <p:sp>
        <p:nvSpPr>
          <p:cNvPr id="13" name="Freeform 13"/>
          <p:cNvSpPr/>
          <p:nvPr/>
        </p:nvSpPr>
        <p:spPr>
          <a:xfrm>
            <a:off x="882224" y="3082293"/>
            <a:ext cx="14912193" cy="6038822"/>
          </a:xfrm>
          <a:custGeom>
            <a:avLst/>
            <a:gdLst/>
            <a:ahLst/>
            <a:cxnLst/>
            <a:rect l="l" t="t" r="r" b="b"/>
            <a:pathLst>
              <a:path w="14912193" h="6038822">
                <a:moveTo>
                  <a:pt x="0" y="0"/>
                </a:moveTo>
                <a:lnTo>
                  <a:pt x="14912194" y="0"/>
                </a:lnTo>
                <a:lnTo>
                  <a:pt x="14912194" y="6038823"/>
                </a:lnTo>
                <a:lnTo>
                  <a:pt x="0" y="6038823"/>
                </a:lnTo>
                <a:lnTo>
                  <a:pt x="0" y="0"/>
                </a:lnTo>
                <a:close/>
              </a:path>
            </a:pathLst>
          </a:custGeom>
          <a:blipFill>
            <a:blip r:embed="rId9"/>
            <a:stretch>
              <a:fillRect/>
            </a:stretch>
          </a:blipFill>
        </p:spPr>
        <p:txBody>
          <a:bodyPr/>
          <a:lstStyle/>
          <a:p>
            <a:endParaRPr lang="en-US"/>
          </a:p>
        </p:txBody>
      </p:sp>
      <p:sp>
        <p:nvSpPr>
          <p:cNvPr id="14" name="TextBox 14"/>
          <p:cNvSpPr txBox="1"/>
          <p:nvPr/>
        </p:nvSpPr>
        <p:spPr>
          <a:xfrm>
            <a:off x="4043583" y="2015493"/>
            <a:ext cx="12111908" cy="1066800"/>
          </a:xfrm>
          <a:prstGeom prst="rect">
            <a:avLst/>
          </a:prstGeom>
        </p:spPr>
        <p:txBody>
          <a:bodyPr lIns="0" tIns="0" rIns="0" bIns="0" rtlCol="0" anchor="t">
            <a:spAutoFit/>
          </a:bodyPr>
          <a:lstStyle/>
          <a:p>
            <a:pPr algn="l">
              <a:lnSpc>
                <a:spcPts val="8250"/>
              </a:lnSpc>
            </a:pPr>
            <a:r>
              <a:rPr lang="en-US" sz="7500">
                <a:solidFill>
                  <a:srgbClr val="040404"/>
                </a:solidFill>
                <a:latin typeface="Garet ExtraBold"/>
              </a:rPr>
              <a:t>ETFs Price Predictions</a:t>
            </a:r>
          </a:p>
        </p:txBody>
      </p:sp>
      <p:sp>
        <p:nvSpPr>
          <p:cNvPr id="15" name="TextBox 15"/>
          <p:cNvSpPr txBox="1"/>
          <p:nvPr/>
        </p:nvSpPr>
        <p:spPr>
          <a:xfrm>
            <a:off x="16155491" y="8527601"/>
            <a:ext cx="742736" cy="675006"/>
          </a:xfrm>
          <a:prstGeom prst="rect">
            <a:avLst/>
          </a:prstGeom>
        </p:spPr>
        <p:txBody>
          <a:bodyPr lIns="0" tIns="0" rIns="0" bIns="0" rtlCol="0" anchor="t">
            <a:spAutoFit/>
          </a:bodyPr>
          <a:lstStyle/>
          <a:p>
            <a:pPr algn="ctr">
              <a:lnSpc>
                <a:spcPts val="5559"/>
              </a:lnSpc>
              <a:spcBef>
                <a:spcPct val="0"/>
              </a:spcBef>
            </a:pPr>
            <a:r>
              <a:rPr lang="en-US" sz="3999">
                <a:solidFill>
                  <a:srgbClr val="040404"/>
                </a:solidFill>
                <a:latin typeface="Garet ExtraBold"/>
              </a:rPr>
              <a:t>11</a:t>
            </a:r>
          </a:p>
        </p:txBody>
      </p:sp>
      <p:sp>
        <p:nvSpPr>
          <p:cNvPr id="16" name="TextBox 16"/>
          <p:cNvSpPr txBox="1"/>
          <p:nvPr/>
        </p:nvSpPr>
        <p:spPr>
          <a:xfrm>
            <a:off x="13467167" y="445643"/>
            <a:ext cx="3792133" cy="1128014"/>
          </a:xfrm>
          <a:prstGeom prst="rect">
            <a:avLst/>
          </a:prstGeom>
        </p:spPr>
        <p:txBody>
          <a:bodyPr lIns="0" tIns="0" rIns="0" bIns="0" rtlCol="0" anchor="t">
            <a:spAutoFit/>
          </a:bodyPr>
          <a:lstStyle/>
          <a:p>
            <a:pPr algn="r">
              <a:lnSpc>
                <a:spcPts val="3057"/>
              </a:lnSpc>
            </a:pPr>
            <a:r>
              <a:rPr lang="en-US" sz="2199">
                <a:solidFill>
                  <a:srgbClr val="040404"/>
                </a:solidFill>
                <a:latin typeface="Garet ExtraBold"/>
              </a:rPr>
              <a:t>GreenTech Wealth Innovations</a:t>
            </a:r>
          </a:p>
          <a:p>
            <a:pPr algn="r">
              <a:lnSpc>
                <a:spcPts val="3057"/>
              </a:lnSpc>
              <a:spcBef>
                <a:spcPct val="0"/>
              </a:spcBef>
            </a:pPr>
            <a:endParaRPr lang="en-US" sz="2199">
              <a:solidFill>
                <a:srgbClr val="040404"/>
              </a:solidFill>
              <a:latin typeface="Garet ExtraBold"/>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2F2F0"/>
        </a:solidFill>
        <a:effectLst/>
      </p:bgPr>
    </p:bg>
    <p:spTree>
      <p:nvGrpSpPr>
        <p:cNvPr id="1" name=""/>
        <p:cNvGrpSpPr/>
        <p:nvPr/>
      </p:nvGrpSpPr>
      <p:grpSpPr>
        <a:xfrm>
          <a:off x="0" y="0"/>
          <a:ext cx="0" cy="0"/>
          <a:chOff x="0" y="0"/>
          <a:chExt cx="0" cy="0"/>
        </a:xfrm>
      </p:grpSpPr>
      <p:sp>
        <p:nvSpPr>
          <p:cNvPr id="2" name="Freeform 2"/>
          <p:cNvSpPr/>
          <p:nvPr/>
        </p:nvSpPr>
        <p:spPr>
          <a:xfrm rot="2700000">
            <a:off x="-872654" y="2054567"/>
            <a:ext cx="1332444" cy="1332444"/>
          </a:xfrm>
          <a:custGeom>
            <a:avLst/>
            <a:gdLst/>
            <a:ahLst/>
            <a:cxnLst/>
            <a:rect l="l" t="t" r="r" b="b"/>
            <a:pathLst>
              <a:path w="1332444" h="1332444">
                <a:moveTo>
                  <a:pt x="0" y="0"/>
                </a:moveTo>
                <a:lnTo>
                  <a:pt x="1332444" y="0"/>
                </a:lnTo>
                <a:lnTo>
                  <a:pt x="1332444" y="1332444"/>
                </a:lnTo>
                <a:lnTo>
                  <a:pt x="0" y="133244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2700000">
            <a:off x="-813710" y="-1902070"/>
            <a:ext cx="4129182" cy="4129182"/>
          </a:xfrm>
          <a:custGeom>
            <a:avLst/>
            <a:gdLst/>
            <a:ahLst/>
            <a:cxnLst/>
            <a:rect l="l" t="t" r="r" b="b"/>
            <a:pathLst>
              <a:path w="4129182" h="4129182">
                <a:moveTo>
                  <a:pt x="0" y="0"/>
                </a:moveTo>
                <a:lnTo>
                  <a:pt x="4129181" y="0"/>
                </a:lnTo>
                <a:lnTo>
                  <a:pt x="4129181" y="4129182"/>
                </a:lnTo>
                <a:lnTo>
                  <a:pt x="0" y="41291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rot="2871165">
            <a:off x="16008302" y="8379810"/>
            <a:ext cx="1037114" cy="1037114"/>
          </a:xfrm>
          <a:custGeom>
            <a:avLst/>
            <a:gdLst/>
            <a:ahLst/>
            <a:cxnLst/>
            <a:rect l="l" t="t" r="r" b="b"/>
            <a:pathLst>
              <a:path w="1037114" h="1037114">
                <a:moveTo>
                  <a:pt x="0" y="0"/>
                </a:moveTo>
                <a:lnTo>
                  <a:pt x="1037114" y="0"/>
                </a:lnTo>
                <a:lnTo>
                  <a:pt x="1037114" y="1037113"/>
                </a:lnTo>
                <a:lnTo>
                  <a:pt x="0" y="103711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5" name="Freeform 5"/>
          <p:cNvSpPr/>
          <p:nvPr/>
        </p:nvSpPr>
        <p:spPr>
          <a:xfrm rot="2871165">
            <a:off x="2988502" y="1394066"/>
            <a:ext cx="503619" cy="503619"/>
          </a:xfrm>
          <a:custGeom>
            <a:avLst/>
            <a:gdLst/>
            <a:ahLst/>
            <a:cxnLst/>
            <a:rect l="l" t="t" r="r" b="b"/>
            <a:pathLst>
              <a:path w="503619" h="503619">
                <a:moveTo>
                  <a:pt x="0" y="0"/>
                </a:moveTo>
                <a:lnTo>
                  <a:pt x="503619" y="0"/>
                </a:lnTo>
                <a:lnTo>
                  <a:pt x="503619" y="503620"/>
                </a:lnTo>
                <a:lnTo>
                  <a:pt x="0" y="50362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Freeform 6"/>
          <p:cNvSpPr/>
          <p:nvPr/>
        </p:nvSpPr>
        <p:spPr>
          <a:xfrm rot="2700000">
            <a:off x="3407081" y="806601"/>
            <a:ext cx="805238" cy="805238"/>
          </a:xfrm>
          <a:custGeom>
            <a:avLst/>
            <a:gdLst/>
            <a:ahLst/>
            <a:cxnLst/>
            <a:rect l="l" t="t" r="r" b="b"/>
            <a:pathLst>
              <a:path w="805238" h="805238">
                <a:moveTo>
                  <a:pt x="0" y="0"/>
                </a:moveTo>
                <a:lnTo>
                  <a:pt x="805238" y="0"/>
                </a:lnTo>
                <a:lnTo>
                  <a:pt x="805238" y="805237"/>
                </a:lnTo>
                <a:lnTo>
                  <a:pt x="0" y="80523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pSp>
        <p:nvGrpSpPr>
          <p:cNvPr id="7" name="Group 7"/>
          <p:cNvGrpSpPr/>
          <p:nvPr/>
        </p:nvGrpSpPr>
        <p:grpSpPr>
          <a:xfrm>
            <a:off x="17859375" y="-267806"/>
            <a:ext cx="593949" cy="10899628"/>
            <a:chOff x="0" y="0"/>
            <a:chExt cx="156431" cy="2870684"/>
          </a:xfrm>
        </p:grpSpPr>
        <p:sp>
          <p:nvSpPr>
            <p:cNvPr id="8" name="Freeform 8"/>
            <p:cNvSpPr/>
            <p:nvPr/>
          </p:nvSpPr>
          <p:spPr>
            <a:xfrm>
              <a:off x="0" y="0"/>
              <a:ext cx="156431" cy="2870684"/>
            </a:xfrm>
            <a:custGeom>
              <a:avLst/>
              <a:gdLst/>
              <a:ahLst/>
              <a:cxnLst/>
              <a:rect l="l" t="t" r="r" b="b"/>
              <a:pathLst>
                <a:path w="156431" h="2870684">
                  <a:moveTo>
                    <a:pt x="0" y="0"/>
                  </a:moveTo>
                  <a:lnTo>
                    <a:pt x="156431" y="0"/>
                  </a:lnTo>
                  <a:lnTo>
                    <a:pt x="156431" y="2870684"/>
                  </a:lnTo>
                  <a:lnTo>
                    <a:pt x="0" y="2870684"/>
                  </a:lnTo>
                  <a:close/>
                </a:path>
              </a:pathLst>
            </a:custGeom>
            <a:solidFill>
              <a:srgbClr val="4F826F"/>
            </a:solidFill>
          </p:spPr>
          <p:txBody>
            <a:bodyPr/>
            <a:lstStyle/>
            <a:p>
              <a:endParaRPr lang="en-US"/>
            </a:p>
          </p:txBody>
        </p:sp>
        <p:sp>
          <p:nvSpPr>
            <p:cNvPr id="9" name="TextBox 9"/>
            <p:cNvSpPr txBox="1"/>
            <p:nvPr/>
          </p:nvSpPr>
          <p:spPr>
            <a:xfrm>
              <a:off x="0" y="-47625"/>
              <a:ext cx="156431" cy="2918309"/>
            </a:xfrm>
            <a:prstGeom prst="rect">
              <a:avLst/>
            </a:prstGeom>
          </p:spPr>
          <p:txBody>
            <a:bodyPr lIns="50800" tIns="50800" rIns="50800" bIns="50800" rtlCol="0" anchor="ctr"/>
            <a:lstStyle/>
            <a:p>
              <a:pPr algn="ctr">
                <a:lnSpc>
                  <a:spcPts val="3336"/>
                </a:lnSpc>
              </a:pPr>
              <a:endParaRPr/>
            </a:p>
          </p:txBody>
        </p:sp>
      </p:grpSp>
      <p:grpSp>
        <p:nvGrpSpPr>
          <p:cNvPr id="10" name="Group 10"/>
          <p:cNvGrpSpPr/>
          <p:nvPr/>
        </p:nvGrpSpPr>
        <p:grpSpPr>
          <a:xfrm>
            <a:off x="966572" y="1717239"/>
            <a:ext cx="568616" cy="568616"/>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4B8AB"/>
            </a:solidFill>
          </p:spPr>
          <p:txBody>
            <a:bodyPr/>
            <a:lstStyle/>
            <a:p>
              <a:endParaRPr lang="en-US"/>
            </a:p>
          </p:txBody>
        </p:sp>
        <p:sp>
          <p:nvSpPr>
            <p:cNvPr id="12" name="TextBox 12"/>
            <p:cNvSpPr txBox="1"/>
            <p:nvPr/>
          </p:nvSpPr>
          <p:spPr>
            <a:xfrm>
              <a:off x="76200" y="28575"/>
              <a:ext cx="660400" cy="708025"/>
            </a:xfrm>
            <a:prstGeom prst="rect">
              <a:avLst/>
            </a:prstGeom>
          </p:spPr>
          <p:txBody>
            <a:bodyPr lIns="50800" tIns="50800" rIns="50800" bIns="50800" rtlCol="0" anchor="ctr"/>
            <a:lstStyle/>
            <a:p>
              <a:pPr algn="ctr">
                <a:lnSpc>
                  <a:spcPts val="3336"/>
                </a:lnSpc>
              </a:pPr>
              <a:endParaRPr/>
            </a:p>
          </p:txBody>
        </p:sp>
      </p:grpSp>
      <p:sp>
        <p:nvSpPr>
          <p:cNvPr id="13" name="Freeform 13"/>
          <p:cNvSpPr/>
          <p:nvPr/>
        </p:nvSpPr>
        <p:spPr>
          <a:xfrm>
            <a:off x="1310760" y="2720789"/>
            <a:ext cx="14483658" cy="7112799"/>
          </a:xfrm>
          <a:custGeom>
            <a:avLst/>
            <a:gdLst/>
            <a:ahLst/>
            <a:cxnLst/>
            <a:rect l="l" t="t" r="r" b="b"/>
            <a:pathLst>
              <a:path w="14483658" h="7112799">
                <a:moveTo>
                  <a:pt x="0" y="0"/>
                </a:moveTo>
                <a:lnTo>
                  <a:pt x="14483658" y="0"/>
                </a:lnTo>
                <a:lnTo>
                  <a:pt x="14483658" y="7112798"/>
                </a:lnTo>
                <a:lnTo>
                  <a:pt x="0" y="7112798"/>
                </a:lnTo>
                <a:lnTo>
                  <a:pt x="0" y="0"/>
                </a:lnTo>
                <a:close/>
              </a:path>
            </a:pathLst>
          </a:custGeom>
          <a:blipFill>
            <a:blip r:embed="rId8"/>
            <a:stretch>
              <a:fillRect/>
            </a:stretch>
          </a:blipFill>
        </p:spPr>
        <p:txBody>
          <a:bodyPr/>
          <a:lstStyle/>
          <a:p>
            <a:endParaRPr lang="en-US"/>
          </a:p>
        </p:txBody>
      </p:sp>
      <p:sp>
        <p:nvSpPr>
          <p:cNvPr id="14" name="TextBox 14"/>
          <p:cNvSpPr txBox="1"/>
          <p:nvPr/>
        </p:nvSpPr>
        <p:spPr>
          <a:xfrm>
            <a:off x="4170653" y="1630807"/>
            <a:ext cx="12198435" cy="930275"/>
          </a:xfrm>
          <a:prstGeom prst="rect">
            <a:avLst/>
          </a:prstGeom>
        </p:spPr>
        <p:txBody>
          <a:bodyPr lIns="0" tIns="0" rIns="0" bIns="0" rtlCol="0" anchor="t">
            <a:spAutoFit/>
          </a:bodyPr>
          <a:lstStyle/>
          <a:p>
            <a:pPr algn="l">
              <a:lnSpc>
                <a:spcPts val="7150"/>
              </a:lnSpc>
            </a:pPr>
            <a:r>
              <a:rPr lang="en-US" sz="6500">
                <a:solidFill>
                  <a:srgbClr val="040404"/>
                </a:solidFill>
                <a:latin typeface="Garet ExtraBold"/>
              </a:rPr>
              <a:t>Cumulative Log-Returns</a:t>
            </a:r>
          </a:p>
        </p:txBody>
      </p:sp>
      <p:sp>
        <p:nvSpPr>
          <p:cNvPr id="15" name="TextBox 15"/>
          <p:cNvSpPr txBox="1"/>
          <p:nvPr/>
        </p:nvSpPr>
        <p:spPr>
          <a:xfrm>
            <a:off x="16155491" y="8527601"/>
            <a:ext cx="742736" cy="675006"/>
          </a:xfrm>
          <a:prstGeom prst="rect">
            <a:avLst/>
          </a:prstGeom>
        </p:spPr>
        <p:txBody>
          <a:bodyPr lIns="0" tIns="0" rIns="0" bIns="0" rtlCol="0" anchor="t">
            <a:spAutoFit/>
          </a:bodyPr>
          <a:lstStyle/>
          <a:p>
            <a:pPr algn="ctr">
              <a:lnSpc>
                <a:spcPts val="5559"/>
              </a:lnSpc>
              <a:spcBef>
                <a:spcPct val="0"/>
              </a:spcBef>
            </a:pPr>
            <a:r>
              <a:rPr lang="en-US" sz="3999">
                <a:solidFill>
                  <a:srgbClr val="040404"/>
                </a:solidFill>
                <a:latin typeface="Garet ExtraBold"/>
              </a:rPr>
              <a:t>12</a:t>
            </a:r>
          </a:p>
        </p:txBody>
      </p:sp>
      <p:sp>
        <p:nvSpPr>
          <p:cNvPr id="16" name="TextBox 16"/>
          <p:cNvSpPr txBox="1"/>
          <p:nvPr/>
        </p:nvSpPr>
        <p:spPr>
          <a:xfrm>
            <a:off x="13467167" y="445643"/>
            <a:ext cx="3792133" cy="1128014"/>
          </a:xfrm>
          <a:prstGeom prst="rect">
            <a:avLst/>
          </a:prstGeom>
        </p:spPr>
        <p:txBody>
          <a:bodyPr lIns="0" tIns="0" rIns="0" bIns="0" rtlCol="0" anchor="t">
            <a:spAutoFit/>
          </a:bodyPr>
          <a:lstStyle/>
          <a:p>
            <a:pPr algn="r">
              <a:lnSpc>
                <a:spcPts val="3057"/>
              </a:lnSpc>
            </a:pPr>
            <a:r>
              <a:rPr lang="en-US" sz="2199">
                <a:solidFill>
                  <a:srgbClr val="040404"/>
                </a:solidFill>
                <a:latin typeface="Garet ExtraBold"/>
              </a:rPr>
              <a:t>GreenTech Wealth Innovations</a:t>
            </a:r>
          </a:p>
          <a:p>
            <a:pPr algn="r">
              <a:lnSpc>
                <a:spcPts val="3057"/>
              </a:lnSpc>
              <a:spcBef>
                <a:spcPct val="0"/>
              </a:spcBef>
            </a:pPr>
            <a:endParaRPr lang="en-US" sz="2199">
              <a:solidFill>
                <a:srgbClr val="040404"/>
              </a:solidFill>
              <a:latin typeface="Garet ExtraBold"/>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2F2F0"/>
        </a:solidFill>
        <a:effectLst/>
      </p:bgPr>
    </p:bg>
    <p:spTree>
      <p:nvGrpSpPr>
        <p:cNvPr id="1" name=""/>
        <p:cNvGrpSpPr/>
        <p:nvPr/>
      </p:nvGrpSpPr>
      <p:grpSpPr>
        <a:xfrm>
          <a:off x="0" y="0"/>
          <a:ext cx="0" cy="0"/>
          <a:chOff x="0" y="0"/>
          <a:chExt cx="0" cy="0"/>
        </a:xfrm>
      </p:grpSpPr>
      <p:sp>
        <p:nvSpPr>
          <p:cNvPr id="2" name="Freeform 2"/>
          <p:cNvSpPr/>
          <p:nvPr/>
        </p:nvSpPr>
        <p:spPr>
          <a:xfrm rot="2700000">
            <a:off x="-872654" y="2054567"/>
            <a:ext cx="1332444" cy="1332444"/>
          </a:xfrm>
          <a:custGeom>
            <a:avLst/>
            <a:gdLst/>
            <a:ahLst/>
            <a:cxnLst/>
            <a:rect l="l" t="t" r="r" b="b"/>
            <a:pathLst>
              <a:path w="1332444" h="1332444">
                <a:moveTo>
                  <a:pt x="0" y="0"/>
                </a:moveTo>
                <a:lnTo>
                  <a:pt x="1332444" y="0"/>
                </a:lnTo>
                <a:lnTo>
                  <a:pt x="1332444" y="1332444"/>
                </a:lnTo>
                <a:lnTo>
                  <a:pt x="0" y="133244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2700000">
            <a:off x="-813710" y="-1902070"/>
            <a:ext cx="4129182" cy="4129182"/>
          </a:xfrm>
          <a:custGeom>
            <a:avLst/>
            <a:gdLst/>
            <a:ahLst/>
            <a:cxnLst/>
            <a:rect l="l" t="t" r="r" b="b"/>
            <a:pathLst>
              <a:path w="4129182" h="4129182">
                <a:moveTo>
                  <a:pt x="0" y="0"/>
                </a:moveTo>
                <a:lnTo>
                  <a:pt x="4129181" y="0"/>
                </a:lnTo>
                <a:lnTo>
                  <a:pt x="4129181" y="4129182"/>
                </a:lnTo>
                <a:lnTo>
                  <a:pt x="0" y="41291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rot="2871165">
            <a:off x="16008302" y="8379810"/>
            <a:ext cx="1037114" cy="1037114"/>
          </a:xfrm>
          <a:custGeom>
            <a:avLst/>
            <a:gdLst/>
            <a:ahLst/>
            <a:cxnLst/>
            <a:rect l="l" t="t" r="r" b="b"/>
            <a:pathLst>
              <a:path w="1037114" h="1037114">
                <a:moveTo>
                  <a:pt x="0" y="0"/>
                </a:moveTo>
                <a:lnTo>
                  <a:pt x="1037114" y="0"/>
                </a:lnTo>
                <a:lnTo>
                  <a:pt x="1037114" y="1037113"/>
                </a:lnTo>
                <a:lnTo>
                  <a:pt x="0" y="103711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5" name="Freeform 5"/>
          <p:cNvSpPr/>
          <p:nvPr/>
        </p:nvSpPr>
        <p:spPr>
          <a:xfrm rot="2871165">
            <a:off x="2988502" y="1394066"/>
            <a:ext cx="503619" cy="503619"/>
          </a:xfrm>
          <a:custGeom>
            <a:avLst/>
            <a:gdLst/>
            <a:ahLst/>
            <a:cxnLst/>
            <a:rect l="l" t="t" r="r" b="b"/>
            <a:pathLst>
              <a:path w="503619" h="503619">
                <a:moveTo>
                  <a:pt x="0" y="0"/>
                </a:moveTo>
                <a:lnTo>
                  <a:pt x="503619" y="0"/>
                </a:lnTo>
                <a:lnTo>
                  <a:pt x="503619" y="503620"/>
                </a:lnTo>
                <a:lnTo>
                  <a:pt x="0" y="50362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Freeform 6"/>
          <p:cNvSpPr/>
          <p:nvPr/>
        </p:nvSpPr>
        <p:spPr>
          <a:xfrm rot="2700000">
            <a:off x="3407081" y="806601"/>
            <a:ext cx="805238" cy="805238"/>
          </a:xfrm>
          <a:custGeom>
            <a:avLst/>
            <a:gdLst/>
            <a:ahLst/>
            <a:cxnLst/>
            <a:rect l="l" t="t" r="r" b="b"/>
            <a:pathLst>
              <a:path w="805238" h="805238">
                <a:moveTo>
                  <a:pt x="0" y="0"/>
                </a:moveTo>
                <a:lnTo>
                  <a:pt x="805238" y="0"/>
                </a:lnTo>
                <a:lnTo>
                  <a:pt x="805238" y="805237"/>
                </a:lnTo>
                <a:lnTo>
                  <a:pt x="0" y="80523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pSp>
        <p:nvGrpSpPr>
          <p:cNvPr id="7" name="Group 7"/>
          <p:cNvGrpSpPr/>
          <p:nvPr/>
        </p:nvGrpSpPr>
        <p:grpSpPr>
          <a:xfrm>
            <a:off x="17859375" y="-267806"/>
            <a:ext cx="593949" cy="10899628"/>
            <a:chOff x="0" y="0"/>
            <a:chExt cx="156431" cy="2870684"/>
          </a:xfrm>
        </p:grpSpPr>
        <p:sp>
          <p:nvSpPr>
            <p:cNvPr id="8" name="Freeform 8"/>
            <p:cNvSpPr/>
            <p:nvPr/>
          </p:nvSpPr>
          <p:spPr>
            <a:xfrm>
              <a:off x="0" y="0"/>
              <a:ext cx="156431" cy="2870684"/>
            </a:xfrm>
            <a:custGeom>
              <a:avLst/>
              <a:gdLst/>
              <a:ahLst/>
              <a:cxnLst/>
              <a:rect l="l" t="t" r="r" b="b"/>
              <a:pathLst>
                <a:path w="156431" h="2870684">
                  <a:moveTo>
                    <a:pt x="0" y="0"/>
                  </a:moveTo>
                  <a:lnTo>
                    <a:pt x="156431" y="0"/>
                  </a:lnTo>
                  <a:lnTo>
                    <a:pt x="156431" y="2870684"/>
                  </a:lnTo>
                  <a:lnTo>
                    <a:pt x="0" y="2870684"/>
                  </a:lnTo>
                  <a:close/>
                </a:path>
              </a:pathLst>
            </a:custGeom>
            <a:solidFill>
              <a:srgbClr val="4F826F"/>
            </a:solidFill>
          </p:spPr>
          <p:txBody>
            <a:bodyPr/>
            <a:lstStyle/>
            <a:p>
              <a:endParaRPr lang="en-US"/>
            </a:p>
          </p:txBody>
        </p:sp>
        <p:sp>
          <p:nvSpPr>
            <p:cNvPr id="9" name="TextBox 9"/>
            <p:cNvSpPr txBox="1"/>
            <p:nvPr/>
          </p:nvSpPr>
          <p:spPr>
            <a:xfrm>
              <a:off x="0" y="-47625"/>
              <a:ext cx="156431" cy="2918309"/>
            </a:xfrm>
            <a:prstGeom prst="rect">
              <a:avLst/>
            </a:prstGeom>
          </p:spPr>
          <p:txBody>
            <a:bodyPr lIns="50800" tIns="50800" rIns="50800" bIns="50800" rtlCol="0" anchor="ctr"/>
            <a:lstStyle/>
            <a:p>
              <a:pPr algn="ctr">
                <a:lnSpc>
                  <a:spcPts val="3336"/>
                </a:lnSpc>
              </a:pPr>
              <a:endParaRPr/>
            </a:p>
          </p:txBody>
        </p:sp>
      </p:grpSp>
      <p:grpSp>
        <p:nvGrpSpPr>
          <p:cNvPr id="10" name="Group 10"/>
          <p:cNvGrpSpPr/>
          <p:nvPr/>
        </p:nvGrpSpPr>
        <p:grpSpPr>
          <a:xfrm>
            <a:off x="966572" y="1717239"/>
            <a:ext cx="568616" cy="568616"/>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4B8AB"/>
            </a:solidFill>
          </p:spPr>
          <p:txBody>
            <a:bodyPr/>
            <a:lstStyle/>
            <a:p>
              <a:endParaRPr lang="en-US"/>
            </a:p>
          </p:txBody>
        </p:sp>
        <p:sp>
          <p:nvSpPr>
            <p:cNvPr id="12" name="TextBox 12"/>
            <p:cNvSpPr txBox="1"/>
            <p:nvPr/>
          </p:nvSpPr>
          <p:spPr>
            <a:xfrm>
              <a:off x="76200" y="28575"/>
              <a:ext cx="660400" cy="708025"/>
            </a:xfrm>
            <a:prstGeom prst="rect">
              <a:avLst/>
            </a:prstGeom>
          </p:spPr>
          <p:txBody>
            <a:bodyPr lIns="50800" tIns="50800" rIns="50800" bIns="50800" rtlCol="0" anchor="ctr"/>
            <a:lstStyle/>
            <a:p>
              <a:pPr algn="ctr">
                <a:lnSpc>
                  <a:spcPts val="3336"/>
                </a:lnSpc>
              </a:pPr>
              <a:endParaRPr/>
            </a:p>
          </p:txBody>
        </p:sp>
      </p:grpSp>
      <p:sp>
        <p:nvSpPr>
          <p:cNvPr id="13" name="Freeform 13"/>
          <p:cNvSpPr/>
          <p:nvPr/>
        </p:nvSpPr>
        <p:spPr>
          <a:xfrm>
            <a:off x="966572" y="2657039"/>
            <a:ext cx="14696462" cy="7364488"/>
          </a:xfrm>
          <a:custGeom>
            <a:avLst/>
            <a:gdLst/>
            <a:ahLst/>
            <a:cxnLst/>
            <a:rect l="l" t="t" r="r" b="b"/>
            <a:pathLst>
              <a:path w="14696462" h="7364488">
                <a:moveTo>
                  <a:pt x="0" y="0"/>
                </a:moveTo>
                <a:lnTo>
                  <a:pt x="14696462" y="0"/>
                </a:lnTo>
                <a:lnTo>
                  <a:pt x="14696462" y="7364488"/>
                </a:lnTo>
                <a:lnTo>
                  <a:pt x="0" y="7364488"/>
                </a:lnTo>
                <a:lnTo>
                  <a:pt x="0" y="0"/>
                </a:lnTo>
                <a:close/>
              </a:path>
            </a:pathLst>
          </a:custGeom>
          <a:blipFill>
            <a:blip r:embed="rId8"/>
            <a:stretch>
              <a:fillRect/>
            </a:stretch>
          </a:blipFill>
        </p:spPr>
        <p:txBody>
          <a:bodyPr/>
          <a:lstStyle/>
          <a:p>
            <a:endParaRPr lang="en-US"/>
          </a:p>
        </p:txBody>
      </p:sp>
      <p:sp>
        <p:nvSpPr>
          <p:cNvPr id="14" name="TextBox 14"/>
          <p:cNvSpPr txBox="1"/>
          <p:nvPr/>
        </p:nvSpPr>
        <p:spPr>
          <a:xfrm>
            <a:off x="4607689" y="967939"/>
            <a:ext cx="11415328" cy="1546225"/>
          </a:xfrm>
          <a:prstGeom prst="rect">
            <a:avLst/>
          </a:prstGeom>
        </p:spPr>
        <p:txBody>
          <a:bodyPr lIns="0" tIns="0" rIns="0" bIns="0" rtlCol="0" anchor="t">
            <a:spAutoFit/>
          </a:bodyPr>
          <a:lstStyle/>
          <a:p>
            <a:pPr algn="l">
              <a:lnSpc>
                <a:spcPts val="6049"/>
              </a:lnSpc>
            </a:pPr>
            <a:r>
              <a:rPr lang="en-US" sz="5499">
                <a:solidFill>
                  <a:srgbClr val="040404"/>
                </a:solidFill>
                <a:latin typeface="Garet ExtraBold"/>
              </a:rPr>
              <a:t>Cumulative Predicted </a:t>
            </a:r>
          </a:p>
          <a:p>
            <a:pPr algn="l">
              <a:lnSpc>
                <a:spcPts val="6049"/>
              </a:lnSpc>
            </a:pPr>
            <a:r>
              <a:rPr lang="en-US" sz="5499">
                <a:solidFill>
                  <a:srgbClr val="040404"/>
                </a:solidFill>
                <a:latin typeface="Garet ExtraBold"/>
              </a:rPr>
              <a:t>Log-Returns</a:t>
            </a:r>
          </a:p>
        </p:txBody>
      </p:sp>
      <p:sp>
        <p:nvSpPr>
          <p:cNvPr id="15" name="TextBox 15"/>
          <p:cNvSpPr txBox="1"/>
          <p:nvPr/>
        </p:nvSpPr>
        <p:spPr>
          <a:xfrm>
            <a:off x="16155491" y="8527601"/>
            <a:ext cx="742736" cy="675006"/>
          </a:xfrm>
          <a:prstGeom prst="rect">
            <a:avLst/>
          </a:prstGeom>
        </p:spPr>
        <p:txBody>
          <a:bodyPr lIns="0" tIns="0" rIns="0" bIns="0" rtlCol="0" anchor="t">
            <a:spAutoFit/>
          </a:bodyPr>
          <a:lstStyle/>
          <a:p>
            <a:pPr algn="ctr">
              <a:lnSpc>
                <a:spcPts val="5559"/>
              </a:lnSpc>
              <a:spcBef>
                <a:spcPct val="0"/>
              </a:spcBef>
            </a:pPr>
            <a:r>
              <a:rPr lang="en-US" sz="3999">
                <a:solidFill>
                  <a:srgbClr val="040404"/>
                </a:solidFill>
                <a:latin typeface="Garet ExtraBold"/>
              </a:rPr>
              <a:t>13</a:t>
            </a:r>
          </a:p>
        </p:txBody>
      </p:sp>
      <p:sp>
        <p:nvSpPr>
          <p:cNvPr id="16" name="TextBox 16"/>
          <p:cNvSpPr txBox="1"/>
          <p:nvPr/>
        </p:nvSpPr>
        <p:spPr>
          <a:xfrm>
            <a:off x="13467167" y="445643"/>
            <a:ext cx="3792133" cy="1128014"/>
          </a:xfrm>
          <a:prstGeom prst="rect">
            <a:avLst/>
          </a:prstGeom>
        </p:spPr>
        <p:txBody>
          <a:bodyPr lIns="0" tIns="0" rIns="0" bIns="0" rtlCol="0" anchor="t">
            <a:spAutoFit/>
          </a:bodyPr>
          <a:lstStyle/>
          <a:p>
            <a:pPr algn="r">
              <a:lnSpc>
                <a:spcPts val="3057"/>
              </a:lnSpc>
            </a:pPr>
            <a:r>
              <a:rPr lang="en-US" sz="2199">
                <a:solidFill>
                  <a:srgbClr val="040404"/>
                </a:solidFill>
                <a:latin typeface="Garet ExtraBold"/>
              </a:rPr>
              <a:t>GreenTech Wealth Innovations</a:t>
            </a:r>
          </a:p>
          <a:p>
            <a:pPr algn="r">
              <a:lnSpc>
                <a:spcPts val="3057"/>
              </a:lnSpc>
              <a:spcBef>
                <a:spcPct val="0"/>
              </a:spcBef>
            </a:pPr>
            <a:endParaRPr lang="en-US" sz="2199">
              <a:solidFill>
                <a:srgbClr val="040404"/>
              </a:solidFill>
              <a:latin typeface="Garet ExtraBold"/>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2F2F0"/>
        </a:solidFill>
        <a:effectLst/>
      </p:bgPr>
    </p:bg>
    <p:spTree>
      <p:nvGrpSpPr>
        <p:cNvPr id="1" name=""/>
        <p:cNvGrpSpPr/>
        <p:nvPr/>
      </p:nvGrpSpPr>
      <p:grpSpPr>
        <a:xfrm>
          <a:off x="0" y="0"/>
          <a:ext cx="0" cy="0"/>
          <a:chOff x="0" y="0"/>
          <a:chExt cx="0" cy="0"/>
        </a:xfrm>
      </p:grpSpPr>
      <p:sp>
        <p:nvSpPr>
          <p:cNvPr id="2" name="Freeform 2"/>
          <p:cNvSpPr/>
          <p:nvPr/>
        </p:nvSpPr>
        <p:spPr>
          <a:xfrm rot="2700000">
            <a:off x="-872654" y="2054567"/>
            <a:ext cx="1332444" cy="1332444"/>
          </a:xfrm>
          <a:custGeom>
            <a:avLst/>
            <a:gdLst/>
            <a:ahLst/>
            <a:cxnLst/>
            <a:rect l="l" t="t" r="r" b="b"/>
            <a:pathLst>
              <a:path w="1332444" h="1332444">
                <a:moveTo>
                  <a:pt x="0" y="0"/>
                </a:moveTo>
                <a:lnTo>
                  <a:pt x="1332444" y="0"/>
                </a:lnTo>
                <a:lnTo>
                  <a:pt x="1332444" y="1332444"/>
                </a:lnTo>
                <a:lnTo>
                  <a:pt x="0" y="133244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2700000">
            <a:off x="-813710" y="-1902070"/>
            <a:ext cx="4129182" cy="4129182"/>
          </a:xfrm>
          <a:custGeom>
            <a:avLst/>
            <a:gdLst/>
            <a:ahLst/>
            <a:cxnLst/>
            <a:rect l="l" t="t" r="r" b="b"/>
            <a:pathLst>
              <a:path w="4129182" h="4129182">
                <a:moveTo>
                  <a:pt x="0" y="0"/>
                </a:moveTo>
                <a:lnTo>
                  <a:pt x="4129181" y="0"/>
                </a:lnTo>
                <a:lnTo>
                  <a:pt x="4129181" y="4129182"/>
                </a:lnTo>
                <a:lnTo>
                  <a:pt x="0" y="41291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rot="2871165">
            <a:off x="2988502" y="1394066"/>
            <a:ext cx="503619" cy="503619"/>
          </a:xfrm>
          <a:custGeom>
            <a:avLst/>
            <a:gdLst/>
            <a:ahLst/>
            <a:cxnLst/>
            <a:rect l="l" t="t" r="r" b="b"/>
            <a:pathLst>
              <a:path w="503619" h="503619">
                <a:moveTo>
                  <a:pt x="0" y="0"/>
                </a:moveTo>
                <a:lnTo>
                  <a:pt x="503619" y="0"/>
                </a:lnTo>
                <a:lnTo>
                  <a:pt x="503619" y="503620"/>
                </a:lnTo>
                <a:lnTo>
                  <a:pt x="0" y="50362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5" name="Freeform 5"/>
          <p:cNvSpPr/>
          <p:nvPr/>
        </p:nvSpPr>
        <p:spPr>
          <a:xfrm rot="2700000">
            <a:off x="3407081" y="806601"/>
            <a:ext cx="805238" cy="805238"/>
          </a:xfrm>
          <a:custGeom>
            <a:avLst/>
            <a:gdLst/>
            <a:ahLst/>
            <a:cxnLst/>
            <a:rect l="l" t="t" r="r" b="b"/>
            <a:pathLst>
              <a:path w="805238" h="805238">
                <a:moveTo>
                  <a:pt x="0" y="0"/>
                </a:moveTo>
                <a:lnTo>
                  <a:pt x="805238" y="0"/>
                </a:lnTo>
                <a:lnTo>
                  <a:pt x="805238" y="805237"/>
                </a:lnTo>
                <a:lnTo>
                  <a:pt x="0" y="80523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pSp>
        <p:nvGrpSpPr>
          <p:cNvPr id="6" name="Group 6"/>
          <p:cNvGrpSpPr/>
          <p:nvPr/>
        </p:nvGrpSpPr>
        <p:grpSpPr>
          <a:xfrm>
            <a:off x="17859375" y="-267806"/>
            <a:ext cx="593949" cy="10899628"/>
            <a:chOff x="0" y="0"/>
            <a:chExt cx="156431" cy="2870684"/>
          </a:xfrm>
        </p:grpSpPr>
        <p:sp>
          <p:nvSpPr>
            <p:cNvPr id="7" name="Freeform 7"/>
            <p:cNvSpPr/>
            <p:nvPr/>
          </p:nvSpPr>
          <p:spPr>
            <a:xfrm>
              <a:off x="0" y="0"/>
              <a:ext cx="156431" cy="2870684"/>
            </a:xfrm>
            <a:custGeom>
              <a:avLst/>
              <a:gdLst/>
              <a:ahLst/>
              <a:cxnLst/>
              <a:rect l="l" t="t" r="r" b="b"/>
              <a:pathLst>
                <a:path w="156431" h="2870684">
                  <a:moveTo>
                    <a:pt x="0" y="0"/>
                  </a:moveTo>
                  <a:lnTo>
                    <a:pt x="156431" y="0"/>
                  </a:lnTo>
                  <a:lnTo>
                    <a:pt x="156431" y="2870684"/>
                  </a:lnTo>
                  <a:lnTo>
                    <a:pt x="0" y="2870684"/>
                  </a:lnTo>
                  <a:close/>
                </a:path>
              </a:pathLst>
            </a:custGeom>
            <a:solidFill>
              <a:srgbClr val="4F826F"/>
            </a:solidFill>
          </p:spPr>
          <p:txBody>
            <a:bodyPr/>
            <a:lstStyle/>
            <a:p>
              <a:endParaRPr lang="en-US"/>
            </a:p>
          </p:txBody>
        </p:sp>
        <p:sp>
          <p:nvSpPr>
            <p:cNvPr id="8" name="TextBox 8"/>
            <p:cNvSpPr txBox="1"/>
            <p:nvPr/>
          </p:nvSpPr>
          <p:spPr>
            <a:xfrm>
              <a:off x="0" y="-47625"/>
              <a:ext cx="156431" cy="2918309"/>
            </a:xfrm>
            <a:prstGeom prst="rect">
              <a:avLst/>
            </a:prstGeom>
          </p:spPr>
          <p:txBody>
            <a:bodyPr lIns="50800" tIns="50800" rIns="50800" bIns="50800" rtlCol="0" anchor="ctr"/>
            <a:lstStyle/>
            <a:p>
              <a:pPr algn="ctr">
                <a:lnSpc>
                  <a:spcPts val="3336"/>
                </a:lnSpc>
              </a:pPr>
              <a:endParaRPr/>
            </a:p>
          </p:txBody>
        </p:sp>
      </p:grpSp>
      <p:grpSp>
        <p:nvGrpSpPr>
          <p:cNvPr id="9" name="Group 9"/>
          <p:cNvGrpSpPr/>
          <p:nvPr/>
        </p:nvGrpSpPr>
        <p:grpSpPr>
          <a:xfrm>
            <a:off x="966572" y="1717239"/>
            <a:ext cx="568616" cy="568616"/>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4B8AB"/>
            </a:solidFill>
          </p:spPr>
          <p:txBody>
            <a:bodyPr/>
            <a:lstStyle/>
            <a:p>
              <a:endParaRPr lang="en-US"/>
            </a:p>
          </p:txBody>
        </p:sp>
        <p:sp>
          <p:nvSpPr>
            <p:cNvPr id="11" name="TextBox 11"/>
            <p:cNvSpPr txBox="1"/>
            <p:nvPr/>
          </p:nvSpPr>
          <p:spPr>
            <a:xfrm>
              <a:off x="76200" y="28575"/>
              <a:ext cx="660400" cy="708025"/>
            </a:xfrm>
            <a:prstGeom prst="rect">
              <a:avLst/>
            </a:prstGeom>
          </p:spPr>
          <p:txBody>
            <a:bodyPr lIns="50800" tIns="50800" rIns="50800" bIns="50800" rtlCol="0" anchor="ctr"/>
            <a:lstStyle/>
            <a:p>
              <a:pPr algn="ctr">
                <a:lnSpc>
                  <a:spcPts val="3336"/>
                </a:lnSpc>
              </a:pPr>
              <a:endParaRPr/>
            </a:p>
          </p:txBody>
        </p:sp>
      </p:grpSp>
      <p:sp>
        <p:nvSpPr>
          <p:cNvPr id="12" name="Freeform 12"/>
          <p:cNvSpPr/>
          <p:nvPr/>
        </p:nvSpPr>
        <p:spPr>
          <a:xfrm>
            <a:off x="426613" y="2888560"/>
            <a:ext cx="16832687" cy="6742248"/>
          </a:xfrm>
          <a:custGeom>
            <a:avLst/>
            <a:gdLst/>
            <a:ahLst/>
            <a:cxnLst/>
            <a:rect l="l" t="t" r="r" b="b"/>
            <a:pathLst>
              <a:path w="16832687" h="6742248">
                <a:moveTo>
                  <a:pt x="0" y="0"/>
                </a:moveTo>
                <a:lnTo>
                  <a:pt x="16832687" y="0"/>
                </a:lnTo>
                <a:lnTo>
                  <a:pt x="16832687" y="6742248"/>
                </a:lnTo>
                <a:lnTo>
                  <a:pt x="0" y="6742248"/>
                </a:lnTo>
                <a:lnTo>
                  <a:pt x="0" y="0"/>
                </a:lnTo>
                <a:close/>
              </a:path>
            </a:pathLst>
          </a:custGeom>
          <a:blipFill>
            <a:blip r:embed="rId8"/>
            <a:stretch>
              <a:fillRect/>
            </a:stretch>
          </a:blipFill>
        </p:spPr>
        <p:txBody>
          <a:bodyPr/>
          <a:lstStyle/>
          <a:p>
            <a:endParaRPr lang="en-US"/>
          </a:p>
        </p:txBody>
      </p:sp>
      <p:sp>
        <p:nvSpPr>
          <p:cNvPr id="13" name="Freeform 13"/>
          <p:cNvSpPr/>
          <p:nvPr/>
        </p:nvSpPr>
        <p:spPr>
          <a:xfrm rot="2871165">
            <a:off x="16008302" y="8379810"/>
            <a:ext cx="1037114" cy="1037114"/>
          </a:xfrm>
          <a:custGeom>
            <a:avLst/>
            <a:gdLst/>
            <a:ahLst/>
            <a:cxnLst/>
            <a:rect l="l" t="t" r="r" b="b"/>
            <a:pathLst>
              <a:path w="1037114" h="1037114">
                <a:moveTo>
                  <a:pt x="0" y="0"/>
                </a:moveTo>
                <a:lnTo>
                  <a:pt x="1037114" y="0"/>
                </a:lnTo>
                <a:lnTo>
                  <a:pt x="1037114" y="1037113"/>
                </a:lnTo>
                <a:lnTo>
                  <a:pt x="0" y="103711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4" name="TextBox 14"/>
          <p:cNvSpPr txBox="1"/>
          <p:nvPr/>
        </p:nvSpPr>
        <p:spPr>
          <a:xfrm>
            <a:off x="3906569" y="1621282"/>
            <a:ext cx="13642219" cy="784225"/>
          </a:xfrm>
          <a:prstGeom prst="rect">
            <a:avLst/>
          </a:prstGeom>
        </p:spPr>
        <p:txBody>
          <a:bodyPr lIns="0" tIns="0" rIns="0" bIns="0" rtlCol="0" anchor="t">
            <a:spAutoFit/>
          </a:bodyPr>
          <a:lstStyle/>
          <a:p>
            <a:pPr algn="l">
              <a:lnSpc>
                <a:spcPts val="6049"/>
              </a:lnSpc>
            </a:pPr>
            <a:r>
              <a:rPr lang="en-US" sz="5499">
                <a:solidFill>
                  <a:srgbClr val="040404"/>
                </a:solidFill>
                <a:latin typeface="Garet ExtraBold"/>
              </a:rPr>
              <a:t>ETF Actual   vs   Predicted Returns</a:t>
            </a:r>
          </a:p>
        </p:txBody>
      </p:sp>
      <p:sp>
        <p:nvSpPr>
          <p:cNvPr id="15" name="TextBox 15"/>
          <p:cNvSpPr txBox="1"/>
          <p:nvPr/>
        </p:nvSpPr>
        <p:spPr>
          <a:xfrm>
            <a:off x="16155491" y="8527601"/>
            <a:ext cx="742736" cy="675006"/>
          </a:xfrm>
          <a:prstGeom prst="rect">
            <a:avLst/>
          </a:prstGeom>
        </p:spPr>
        <p:txBody>
          <a:bodyPr lIns="0" tIns="0" rIns="0" bIns="0" rtlCol="0" anchor="t">
            <a:spAutoFit/>
          </a:bodyPr>
          <a:lstStyle/>
          <a:p>
            <a:pPr algn="ctr">
              <a:lnSpc>
                <a:spcPts val="5559"/>
              </a:lnSpc>
              <a:spcBef>
                <a:spcPct val="0"/>
              </a:spcBef>
            </a:pPr>
            <a:r>
              <a:rPr lang="en-US" sz="3999">
                <a:solidFill>
                  <a:srgbClr val="040404"/>
                </a:solidFill>
                <a:latin typeface="Garet ExtraBold"/>
              </a:rPr>
              <a:t>14</a:t>
            </a:r>
          </a:p>
        </p:txBody>
      </p:sp>
      <p:sp>
        <p:nvSpPr>
          <p:cNvPr id="16" name="TextBox 16"/>
          <p:cNvSpPr txBox="1"/>
          <p:nvPr/>
        </p:nvSpPr>
        <p:spPr>
          <a:xfrm>
            <a:off x="13467167" y="445643"/>
            <a:ext cx="3792133" cy="1128014"/>
          </a:xfrm>
          <a:prstGeom prst="rect">
            <a:avLst/>
          </a:prstGeom>
        </p:spPr>
        <p:txBody>
          <a:bodyPr lIns="0" tIns="0" rIns="0" bIns="0" rtlCol="0" anchor="t">
            <a:spAutoFit/>
          </a:bodyPr>
          <a:lstStyle/>
          <a:p>
            <a:pPr algn="r">
              <a:lnSpc>
                <a:spcPts val="3057"/>
              </a:lnSpc>
            </a:pPr>
            <a:r>
              <a:rPr lang="en-US" sz="2199">
                <a:solidFill>
                  <a:srgbClr val="040404"/>
                </a:solidFill>
                <a:latin typeface="Garet ExtraBold"/>
              </a:rPr>
              <a:t>GreenTech Wealth Innovations</a:t>
            </a:r>
          </a:p>
          <a:p>
            <a:pPr algn="r">
              <a:lnSpc>
                <a:spcPts val="3057"/>
              </a:lnSpc>
              <a:spcBef>
                <a:spcPct val="0"/>
              </a:spcBef>
            </a:pPr>
            <a:endParaRPr lang="en-US" sz="2199">
              <a:solidFill>
                <a:srgbClr val="040404"/>
              </a:solidFill>
              <a:latin typeface="Garet ExtraBold"/>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2F2F0"/>
        </a:solidFill>
        <a:effectLst/>
      </p:bgPr>
    </p:bg>
    <p:spTree>
      <p:nvGrpSpPr>
        <p:cNvPr id="1" name=""/>
        <p:cNvGrpSpPr/>
        <p:nvPr/>
      </p:nvGrpSpPr>
      <p:grpSpPr>
        <a:xfrm>
          <a:off x="0" y="0"/>
          <a:ext cx="0" cy="0"/>
          <a:chOff x="0" y="0"/>
          <a:chExt cx="0" cy="0"/>
        </a:xfrm>
      </p:grpSpPr>
      <p:sp>
        <p:nvSpPr>
          <p:cNvPr id="2" name="Freeform 2"/>
          <p:cNvSpPr/>
          <p:nvPr/>
        </p:nvSpPr>
        <p:spPr>
          <a:xfrm rot="2700000">
            <a:off x="-872654" y="2054567"/>
            <a:ext cx="1332444" cy="1332444"/>
          </a:xfrm>
          <a:custGeom>
            <a:avLst/>
            <a:gdLst/>
            <a:ahLst/>
            <a:cxnLst/>
            <a:rect l="l" t="t" r="r" b="b"/>
            <a:pathLst>
              <a:path w="1332444" h="1332444">
                <a:moveTo>
                  <a:pt x="0" y="0"/>
                </a:moveTo>
                <a:lnTo>
                  <a:pt x="1332444" y="0"/>
                </a:lnTo>
                <a:lnTo>
                  <a:pt x="1332444" y="1332444"/>
                </a:lnTo>
                <a:lnTo>
                  <a:pt x="0" y="133244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2700000">
            <a:off x="-813710" y="-1902070"/>
            <a:ext cx="4129182" cy="4129182"/>
          </a:xfrm>
          <a:custGeom>
            <a:avLst/>
            <a:gdLst/>
            <a:ahLst/>
            <a:cxnLst/>
            <a:rect l="l" t="t" r="r" b="b"/>
            <a:pathLst>
              <a:path w="4129182" h="4129182">
                <a:moveTo>
                  <a:pt x="0" y="0"/>
                </a:moveTo>
                <a:lnTo>
                  <a:pt x="4129181" y="0"/>
                </a:lnTo>
                <a:lnTo>
                  <a:pt x="4129181" y="4129182"/>
                </a:lnTo>
                <a:lnTo>
                  <a:pt x="0" y="41291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rot="2871165">
            <a:off x="2988502" y="1394066"/>
            <a:ext cx="503619" cy="503619"/>
          </a:xfrm>
          <a:custGeom>
            <a:avLst/>
            <a:gdLst/>
            <a:ahLst/>
            <a:cxnLst/>
            <a:rect l="l" t="t" r="r" b="b"/>
            <a:pathLst>
              <a:path w="503619" h="503619">
                <a:moveTo>
                  <a:pt x="0" y="0"/>
                </a:moveTo>
                <a:lnTo>
                  <a:pt x="503619" y="0"/>
                </a:lnTo>
                <a:lnTo>
                  <a:pt x="503619" y="503620"/>
                </a:lnTo>
                <a:lnTo>
                  <a:pt x="0" y="50362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5" name="Freeform 5"/>
          <p:cNvSpPr/>
          <p:nvPr/>
        </p:nvSpPr>
        <p:spPr>
          <a:xfrm rot="2700000">
            <a:off x="3407081" y="806601"/>
            <a:ext cx="805238" cy="805238"/>
          </a:xfrm>
          <a:custGeom>
            <a:avLst/>
            <a:gdLst/>
            <a:ahLst/>
            <a:cxnLst/>
            <a:rect l="l" t="t" r="r" b="b"/>
            <a:pathLst>
              <a:path w="805238" h="805238">
                <a:moveTo>
                  <a:pt x="0" y="0"/>
                </a:moveTo>
                <a:lnTo>
                  <a:pt x="805238" y="0"/>
                </a:lnTo>
                <a:lnTo>
                  <a:pt x="805238" y="805237"/>
                </a:lnTo>
                <a:lnTo>
                  <a:pt x="0" y="80523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pSp>
        <p:nvGrpSpPr>
          <p:cNvPr id="6" name="Group 6"/>
          <p:cNvGrpSpPr/>
          <p:nvPr/>
        </p:nvGrpSpPr>
        <p:grpSpPr>
          <a:xfrm>
            <a:off x="17859375" y="-267806"/>
            <a:ext cx="593949" cy="10899628"/>
            <a:chOff x="0" y="0"/>
            <a:chExt cx="156431" cy="2870684"/>
          </a:xfrm>
        </p:grpSpPr>
        <p:sp>
          <p:nvSpPr>
            <p:cNvPr id="7" name="Freeform 7"/>
            <p:cNvSpPr/>
            <p:nvPr/>
          </p:nvSpPr>
          <p:spPr>
            <a:xfrm>
              <a:off x="0" y="0"/>
              <a:ext cx="156431" cy="2870684"/>
            </a:xfrm>
            <a:custGeom>
              <a:avLst/>
              <a:gdLst/>
              <a:ahLst/>
              <a:cxnLst/>
              <a:rect l="l" t="t" r="r" b="b"/>
              <a:pathLst>
                <a:path w="156431" h="2870684">
                  <a:moveTo>
                    <a:pt x="0" y="0"/>
                  </a:moveTo>
                  <a:lnTo>
                    <a:pt x="156431" y="0"/>
                  </a:lnTo>
                  <a:lnTo>
                    <a:pt x="156431" y="2870684"/>
                  </a:lnTo>
                  <a:lnTo>
                    <a:pt x="0" y="2870684"/>
                  </a:lnTo>
                  <a:close/>
                </a:path>
              </a:pathLst>
            </a:custGeom>
            <a:solidFill>
              <a:srgbClr val="4F826F"/>
            </a:solidFill>
          </p:spPr>
          <p:txBody>
            <a:bodyPr/>
            <a:lstStyle/>
            <a:p>
              <a:endParaRPr lang="en-US"/>
            </a:p>
          </p:txBody>
        </p:sp>
        <p:sp>
          <p:nvSpPr>
            <p:cNvPr id="8" name="TextBox 8"/>
            <p:cNvSpPr txBox="1"/>
            <p:nvPr/>
          </p:nvSpPr>
          <p:spPr>
            <a:xfrm>
              <a:off x="0" y="-47625"/>
              <a:ext cx="156431" cy="2918309"/>
            </a:xfrm>
            <a:prstGeom prst="rect">
              <a:avLst/>
            </a:prstGeom>
          </p:spPr>
          <p:txBody>
            <a:bodyPr lIns="50800" tIns="50800" rIns="50800" bIns="50800" rtlCol="0" anchor="ctr"/>
            <a:lstStyle/>
            <a:p>
              <a:pPr algn="ctr">
                <a:lnSpc>
                  <a:spcPts val="3336"/>
                </a:lnSpc>
              </a:pPr>
              <a:endParaRPr/>
            </a:p>
          </p:txBody>
        </p:sp>
      </p:grpSp>
      <p:grpSp>
        <p:nvGrpSpPr>
          <p:cNvPr id="9" name="Group 9"/>
          <p:cNvGrpSpPr/>
          <p:nvPr/>
        </p:nvGrpSpPr>
        <p:grpSpPr>
          <a:xfrm>
            <a:off x="966572" y="1717239"/>
            <a:ext cx="568616" cy="568616"/>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4B8AB"/>
            </a:solidFill>
          </p:spPr>
          <p:txBody>
            <a:bodyPr/>
            <a:lstStyle/>
            <a:p>
              <a:endParaRPr lang="en-US"/>
            </a:p>
          </p:txBody>
        </p:sp>
        <p:sp>
          <p:nvSpPr>
            <p:cNvPr id="11" name="TextBox 11"/>
            <p:cNvSpPr txBox="1"/>
            <p:nvPr/>
          </p:nvSpPr>
          <p:spPr>
            <a:xfrm>
              <a:off x="76200" y="28575"/>
              <a:ext cx="660400" cy="708025"/>
            </a:xfrm>
            <a:prstGeom prst="rect">
              <a:avLst/>
            </a:prstGeom>
          </p:spPr>
          <p:txBody>
            <a:bodyPr lIns="50800" tIns="50800" rIns="50800" bIns="50800" rtlCol="0" anchor="ctr"/>
            <a:lstStyle/>
            <a:p>
              <a:pPr algn="ctr">
                <a:lnSpc>
                  <a:spcPts val="3336"/>
                </a:lnSpc>
              </a:pPr>
              <a:endParaRPr/>
            </a:p>
          </p:txBody>
        </p:sp>
      </p:grpSp>
      <p:sp>
        <p:nvSpPr>
          <p:cNvPr id="12" name="Freeform 12"/>
          <p:cNvSpPr/>
          <p:nvPr/>
        </p:nvSpPr>
        <p:spPr>
          <a:xfrm>
            <a:off x="566102" y="2720789"/>
            <a:ext cx="17155797" cy="6934653"/>
          </a:xfrm>
          <a:custGeom>
            <a:avLst/>
            <a:gdLst/>
            <a:ahLst/>
            <a:cxnLst/>
            <a:rect l="l" t="t" r="r" b="b"/>
            <a:pathLst>
              <a:path w="17155797" h="6934653">
                <a:moveTo>
                  <a:pt x="0" y="0"/>
                </a:moveTo>
                <a:lnTo>
                  <a:pt x="17155796" y="0"/>
                </a:lnTo>
                <a:lnTo>
                  <a:pt x="17155796" y="6934653"/>
                </a:lnTo>
                <a:lnTo>
                  <a:pt x="0" y="6934653"/>
                </a:lnTo>
                <a:lnTo>
                  <a:pt x="0" y="0"/>
                </a:lnTo>
                <a:close/>
              </a:path>
            </a:pathLst>
          </a:custGeom>
          <a:blipFill>
            <a:blip r:embed="rId8"/>
            <a:stretch>
              <a:fillRect/>
            </a:stretch>
          </a:blipFill>
        </p:spPr>
        <p:txBody>
          <a:bodyPr/>
          <a:lstStyle/>
          <a:p>
            <a:endParaRPr lang="en-US"/>
          </a:p>
        </p:txBody>
      </p:sp>
      <p:sp>
        <p:nvSpPr>
          <p:cNvPr id="13" name="Freeform 13"/>
          <p:cNvSpPr/>
          <p:nvPr/>
        </p:nvSpPr>
        <p:spPr>
          <a:xfrm rot="2871165">
            <a:off x="16008302" y="8379810"/>
            <a:ext cx="1037114" cy="1037114"/>
          </a:xfrm>
          <a:custGeom>
            <a:avLst/>
            <a:gdLst/>
            <a:ahLst/>
            <a:cxnLst/>
            <a:rect l="l" t="t" r="r" b="b"/>
            <a:pathLst>
              <a:path w="1037114" h="1037114">
                <a:moveTo>
                  <a:pt x="0" y="0"/>
                </a:moveTo>
                <a:lnTo>
                  <a:pt x="1037114" y="0"/>
                </a:lnTo>
                <a:lnTo>
                  <a:pt x="1037114" y="1037113"/>
                </a:lnTo>
                <a:lnTo>
                  <a:pt x="0" y="103711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4" name="TextBox 14"/>
          <p:cNvSpPr txBox="1"/>
          <p:nvPr/>
        </p:nvSpPr>
        <p:spPr>
          <a:xfrm>
            <a:off x="4607689" y="1621282"/>
            <a:ext cx="11415328" cy="784225"/>
          </a:xfrm>
          <a:prstGeom prst="rect">
            <a:avLst/>
          </a:prstGeom>
        </p:spPr>
        <p:txBody>
          <a:bodyPr lIns="0" tIns="0" rIns="0" bIns="0" rtlCol="0" anchor="t">
            <a:spAutoFit/>
          </a:bodyPr>
          <a:lstStyle/>
          <a:p>
            <a:pPr algn="l">
              <a:lnSpc>
                <a:spcPts val="6049"/>
              </a:lnSpc>
            </a:pPr>
            <a:r>
              <a:rPr lang="en-US" sz="5499">
                <a:solidFill>
                  <a:srgbClr val="040404"/>
                </a:solidFill>
                <a:latin typeface="Garet ExtraBold"/>
              </a:rPr>
              <a:t>3 Months of Returns</a:t>
            </a:r>
          </a:p>
        </p:txBody>
      </p:sp>
      <p:sp>
        <p:nvSpPr>
          <p:cNvPr id="15" name="TextBox 15"/>
          <p:cNvSpPr txBox="1"/>
          <p:nvPr/>
        </p:nvSpPr>
        <p:spPr>
          <a:xfrm>
            <a:off x="16155491" y="8527601"/>
            <a:ext cx="742736" cy="675006"/>
          </a:xfrm>
          <a:prstGeom prst="rect">
            <a:avLst/>
          </a:prstGeom>
        </p:spPr>
        <p:txBody>
          <a:bodyPr lIns="0" tIns="0" rIns="0" bIns="0" rtlCol="0" anchor="t">
            <a:spAutoFit/>
          </a:bodyPr>
          <a:lstStyle/>
          <a:p>
            <a:pPr algn="ctr">
              <a:lnSpc>
                <a:spcPts val="5559"/>
              </a:lnSpc>
              <a:spcBef>
                <a:spcPct val="0"/>
              </a:spcBef>
            </a:pPr>
            <a:r>
              <a:rPr lang="en-US" sz="3999">
                <a:solidFill>
                  <a:srgbClr val="040404"/>
                </a:solidFill>
                <a:latin typeface="Garet ExtraBold"/>
              </a:rPr>
              <a:t>15</a:t>
            </a:r>
          </a:p>
        </p:txBody>
      </p:sp>
      <p:sp>
        <p:nvSpPr>
          <p:cNvPr id="16" name="TextBox 16"/>
          <p:cNvSpPr txBox="1"/>
          <p:nvPr/>
        </p:nvSpPr>
        <p:spPr>
          <a:xfrm>
            <a:off x="13467167" y="445643"/>
            <a:ext cx="3792133" cy="1128014"/>
          </a:xfrm>
          <a:prstGeom prst="rect">
            <a:avLst/>
          </a:prstGeom>
        </p:spPr>
        <p:txBody>
          <a:bodyPr lIns="0" tIns="0" rIns="0" bIns="0" rtlCol="0" anchor="t">
            <a:spAutoFit/>
          </a:bodyPr>
          <a:lstStyle/>
          <a:p>
            <a:pPr algn="r">
              <a:lnSpc>
                <a:spcPts val="3057"/>
              </a:lnSpc>
            </a:pPr>
            <a:r>
              <a:rPr lang="en-US" sz="2199">
                <a:solidFill>
                  <a:srgbClr val="040404"/>
                </a:solidFill>
                <a:latin typeface="Garet ExtraBold"/>
              </a:rPr>
              <a:t>GreenTech Wealth Innovations</a:t>
            </a:r>
          </a:p>
          <a:p>
            <a:pPr algn="r">
              <a:lnSpc>
                <a:spcPts val="3057"/>
              </a:lnSpc>
              <a:spcBef>
                <a:spcPct val="0"/>
              </a:spcBef>
            </a:pPr>
            <a:endParaRPr lang="en-US" sz="2199">
              <a:solidFill>
                <a:srgbClr val="040404"/>
              </a:solidFill>
              <a:latin typeface="Garet ExtraBold"/>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2F2F0"/>
        </a:solidFill>
        <a:effectLst/>
      </p:bgPr>
    </p:bg>
    <p:spTree>
      <p:nvGrpSpPr>
        <p:cNvPr id="1" name=""/>
        <p:cNvGrpSpPr/>
        <p:nvPr/>
      </p:nvGrpSpPr>
      <p:grpSpPr>
        <a:xfrm>
          <a:off x="0" y="0"/>
          <a:ext cx="0" cy="0"/>
          <a:chOff x="0" y="0"/>
          <a:chExt cx="0" cy="0"/>
        </a:xfrm>
      </p:grpSpPr>
      <p:sp>
        <p:nvSpPr>
          <p:cNvPr id="2" name="Freeform 2"/>
          <p:cNvSpPr/>
          <p:nvPr/>
        </p:nvSpPr>
        <p:spPr>
          <a:xfrm rot="2700000">
            <a:off x="-872654" y="2054567"/>
            <a:ext cx="1332444" cy="1332444"/>
          </a:xfrm>
          <a:custGeom>
            <a:avLst/>
            <a:gdLst/>
            <a:ahLst/>
            <a:cxnLst/>
            <a:rect l="l" t="t" r="r" b="b"/>
            <a:pathLst>
              <a:path w="1332444" h="1332444">
                <a:moveTo>
                  <a:pt x="0" y="0"/>
                </a:moveTo>
                <a:lnTo>
                  <a:pt x="1332444" y="0"/>
                </a:lnTo>
                <a:lnTo>
                  <a:pt x="1332444" y="1332444"/>
                </a:lnTo>
                <a:lnTo>
                  <a:pt x="0" y="133244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2700000">
            <a:off x="-813710" y="-1902070"/>
            <a:ext cx="4129182" cy="4129182"/>
          </a:xfrm>
          <a:custGeom>
            <a:avLst/>
            <a:gdLst/>
            <a:ahLst/>
            <a:cxnLst/>
            <a:rect l="l" t="t" r="r" b="b"/>
            <a:pathLst>
              <a:path w="4129182" h="4129182">
                <a:moveTo>
                  <a:pt x="0" y="0"/>
                </a:moveTo>
                <a:lnTo>
                  <a:pt x="4129181" y="0"/>
                </a:lnTo>
                <a:lnTo>
                  <a:pt x="4129181" y="4129182"/>
                </a:lnTo>
                <a:lnTo>
                  <a:pt x="0" y="41291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rot="2871165">
            <a:off x="2988502" y="1394066"/>
            <a:ext cx="503619" cy="503619"/>
          </a:xfrm>
          <a:custGeom>
            <a:avLst/>
            <a:gdLst/>
            <a:ahLst/>
            <a:cxnLst/>
            <a:rect l="l" t="t" r="r" b="b"/>
            <a:pathLst>
              <a:path w="503619" h="503619">
                <a:moveTo>
                  <a:pt x="0" y="0"/>
                </a:moveTo>
                <a:lnTo>
                  <a:pt x="503619" y="0"/>
                </a:lnTo>
                <a:lnTo>
                  <a:pt x="503619" y="503620"/>
                </a:lnTo>
                <a:lnTo>
                  <a:pt x="0" y="50362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5" name="Freeform 5"/>
          <p:cNvSpPr/>
          <p:nvPr/>
        </p:nvSpPr>
        <p:spPr>
          <a:xfrm rot="2700000">
            <a:off x="3407081" y="806601"/>
            <a:ext cx="805238" cy="805238"/>
          </a:xfrm>
          <a:custGeom>
            <a:avLst/>
            <a:gdLst/>
            <a:ahLst/>
            <a:cxnLst/>
            <a:rect l="l" t="t" r="r" b="b"/>
            <a:pathLst>
              <a:path w="805238" h="805238">
                <a:moveTo>
                  <a:pt x="0" y="0"/>
                </a:moveTo>
                <a:lnTo>
                  <a:pt x="805238" y="0"/>
                </a:lnTo>
                <a:lnTo>
                  <a:pt x="805238" y="805237"/>
                </a:lnTo>
                <a:lnTo>
                  <a:pt x="0" y="80523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pSp>
        <p:nvGrpSpPr>
          <p:cNvPr id="6" name="Group 6"/>
          <p:cNvGrpSpPr/>
          <p:nvPr/>
        </p:nvGrpSpPr>
        <p:grpSpPr>
          <a:xfrm>
            <a:off x="17859375" y="-267806"/>
            <a:ext cx="593949" cy="10899628"/>
            <a:chOff x="0" y="0"/>
            <a:chExt cx="156431" cy="2870684"/>
          </a:xfrm>
        </p:grpSpPr>
        <p:sp>
          <p:nvSpPr>
            <p:cNvPr id="7" name="Freeform 7"/>
            <p:cNvSpPr/>
            <p:nvPr/>
          </p:nvSpPr>
          <p:spPr>
            <a:xfrm>
              <a:off x="0" y="0"/>
              <a:ext cx="156431" cy="2870684"/>
            </a:xfrm>
            <a:custGeom>
              <a:avLst/>
              <a:gdLst/>
              <a:ahLst/>
              <a:cxnLst/>
              <a:rect l="l" t="t" r="r" b="b"/>
              <a:pathLst>
                <a:path w="156431" h="2870684">
                  <a:moveTo>
                    <a:pt x="0" y="0"/>
                  </a:moveTo>
                  <a:lnTo>
                    <a:pt x="156431" y="0"/>
                  </a:lnTo>
                  <a:lnTo>
                    <a:pt x="156431" y="2870684"/>
                  </a:lnTo>
                  <a:lnTo>
                    <a:pt x="0" y="2870684"/>
                  </a:lnTo>
                  <a:close/>
                </a:path>
              </a:pathLst>
            </a:custGeom>
            <a:solidFill>
              <a:srgbClr val="4F826F"/>
            </a:solidFill>
          </p:spPr>
          <p:txBody>
            <a:bodyPr/>
            <a:lstStyle/>
            <a:p>
              <a:endParaRPr lang="en-US"/>
            </a:p>
          </p:txBody>
        </p:sp>
        <p:sp>
          <p:nvSpPr>
            <p:cNvPr id="8" name="TextBox 8"/>
            <p:cNvSpPr txBox="1"/>
            <p:nvPr/>
          </p:nvSpPr>
          <p:spPr>
            <a:xfrm>
              <a:off x="0" y="-47625"/>
              <a:ext cx="156431" cy="2918309"/>
            </a:xfrm>
            <a:prstGeom prst="rect">
              <a:avLst/>
            </a:prstGeom>
          </p:spPr>
          <p:txBody>
            <a:bodyPr lIns="50800" tIns="50800" rIns="50800" bIns="50800" rtlCol="0" anchor="ctr"/>
            <a:lstStyle/>
            <a:p>
              <a:pPr algn="ctr">
                <a:lnSpc>
                  <a:spcPts val="3336"/>
                </a:lnSpc>
              </a:pPr>
              <a:endParaRPr/>
            </a:p>
          </p:txBody>
        </p:sp>
      </p:grpSp>
      <p:grpSp>
        <p:nvGrpSpPr>
          <p:cNvPr id="9" name="Group 9"/>
          <p:cNvGrpSpPr/>
          <p:nvPr/>
        </p:nvGrpSpPr>
        <p:grpSpPr>
          <a:xfrm>
            <a:off x="966572" y="1717239"/>
            <a:ext cx="568616" cy="568616"/>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4B8AB"/>
            </a:solidFill>
          </p:spPr>
          <p:txBody>
            <a:bodyPr/>
            <a:lstStyle/>
            <a:p>
              <a:endParaRPr lang="en-US"/>
            </a:p>
          </p:txBody>
        </p:sp>
        <p:sp>
          <p:nvSpPr>
            <p:cNvPr id="11" name="TextBox 11"/>
            <p:cNvSpPr txBox="1"/>
            <p:nvPr/>
          </p:nvSpPr>
          <p:spPr>
            <a:xfrm>
              <a:off x="76200" y="28575"/>
              <a:ext cx="660400" cy="708025"/>
            </a:xfrm>
            <a:prstGeom prst="rect">
              <a:avLst/>
            </a:prstGeom>
          </p:spPr>
          <p:txBody>
            <a:bodyPr lIns="50800" tIns="50800" rIns="50800" bIns="50800" rtlCol="0" anchor="ctr"/>
            <a:lstStyle/>
            <a:p>
              <a:pPr algn="ctr">
                <a:lnSpc>
                  <a:spcPts val="3336"/>
                </a:lnSpc>
              </a:pPr>
              <a:endParaRPr/>
            </a:p>
          </p:txBody>
        </p:sp>
      </p:grpSp>
      <p:sp>
        <p:nvSpPr>
          <p:cNvPr id="12" name="Freeform 12"/>
          <p:cNvSpPr/>
          <p:nvPr/>
        </p:nvSpPr>
        <p:spPr>
          <a:xfrm>
            <a:off x="718776" y="2819582"/>
            <a:ext cx="16850447" cy="6811226"/>
          </a:xfrm>
          <a:custGeom>
            <a:avLst/>
            <a:gdLst/>
            <a:ahLst/>
            <a:cxnLst/>
            <a:rect l="l" t="t" r="r" b="b"/>
            <a:pathLst>
              <a:path w="16850447" h="6811226">
                <a:moveTo>
                  <a:pt x="0" y="0"/>
                </a:moveTo>
                <a:lnTo>
                  <a:pt x="16850448" y="0"/>
                </a:lnTo>
                <a:lnTo>
                  <a:pt x="16850448" y="6811226"/>
                </a:lnTo>
                <a:lnTo>
                  <a:pt x="0" y="6811226"/>
                </a:lnTo>
                <a:lnTo>
                  <a:pt x="0" y="0"/>
                </a:lnTo>
                <a:close/>
              </a:path>
            </a:pathLst>
          </a:custGeom>
          <a:blipFill>
            <a:blip r:embed="rId8"/>
            <a:stretch>
              <a:fillRect/>
            </a:stretch>
          </a:blipFill>
        </p:spPr>
        <p:txBody>
          <a:bodyPr/>
          <a:lstStyle/>
          <a:p>
            <a:endParaRPr lang="en-US"/>
          </a:p>
        </p:txBody>
      </p:sp>
      <p:sp>
        <p:nvSpPr>
          <p:cNvPr id="13" name="Freeform 13"/>
          <p:cNvSpPr/>
          <p:nvPr/>
        </p:nvSpPr>
        <p:spPr>
          <a:xfrm rot="2871165">
            <a:off x="16008302" y="8379810"/>
            <a:ext cx="1037114" cy="1037114"/>
          </a:xfrm>
          <a:custGeom>
            <a:avLst/>
            <a:gdLst/>
            <a:ahLst/>
            <a:cxnLst/>
            <a:rect l="l" t="t" r="r" b="b"/>
            <a:pathLst>
              <a:path w="1037114" h="1037114">
                <a:moveTo>
                  <a:pt x="0" y="0"/>
                </a:moveTo>
                <a:lnTo>
                  <a:pt x="1037114" y="0"/>
                </a:lnTo>
                <a:lnTo>
                  <a:pt x="1037114" y="1037113"/>
                </a:lnTo>
                <a:lnTo>
                  <a:pt x="0" y="103711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4" name="TextBox 14"/>
          <p:cNvSpPr txBox="1"/>
          <p:nvPr/>
        </p:nvSpPr>
        <p:spPr>
          <a:xfrm>
            <a:off x="4379089" y="1693501"/>
            <a:ext cx="11415328" cy="784225"/>
          </a:xfrm>
          <a:prstGeom prst="rect">
            <a:avLst/>
          </a:prstGeom>
        </p:spPr>
        <p:txBody>
          <a:bodyPr lIns="0" tIns="0" rIns="0" bIns="0" rtlCol="0" anchor="t">
            <a:spAutoFit/>
          </a:bodyPr>
          <a:lstStyle/>
          <a:p>
            <a:pPr algn="l">
              <a:lnSpc>
                <a:spcPts val="6049"/>
              </a:lnSpc>
            </a:pPr>
            <a:r>
              <a:rPr lang="en-US" sz="5499">
                <a:solidFill>
                  <a:srgbClr val="040404"/>
                </a:solidFill>
                <a:latin typeface="Garet ExtraBold"/>
              </a:rPr>
              <a:t>6 Months of Returns </a:t>
            </a:r>
          </a:p>
        </p:txBody>
      </p:sp>
      <p:sp>
        <p:nvSpPr>
          <p:cNvPr id="15" name="TextBox 15"/>
          <p:cNvSpPr txBox="1"/>
          <p:nvPr/>
        </p:nvSpPr>
        <p:spPr>
          <a:xfrm>
            <a:off x="16155491" y="8527601"/>
            <a:ext cx="742736" cy="675006"/>
          </a:xfrm>
          <a:prstGeom prst="rect">
            <a:avLst/>
          </a:prstGeom>
        </p:spPr>
        <p:txBody>
          <a:bodyPr lIns="0" tIns="0" rIns="0" bIns="0" rtlCol="0" anchor="t">
            <a:spAutoFit/>
          </a:bodyPr>
          <a:lstStyle/>
          <a:p>
            <a:pPr algn="ctr">
              <a:lnSpc>
                <a:spcPts val="5559"/>
              </a:lnSpc>
              <a:spcBef>
                <a:spcPct val="0"/>
              </a:spcBef>
            </a:pPr>
            <a:r>
              <a:rPr lang="en-US" sz="3999">
                <a:solidFill>
                  <a:srgbClr val="040404"/>
                </a:solidFill>
                <a:latin typeface="Garet ExtraBold"/>
              </a:rPr>
              <a:t>16</a:t>
            </a:r>
          </a:p>
        </p:txBody>
      </p:sp>
      <p:sp>
        <p:nvSpPr>
          <p:cNvPr id="16" name="TextBox 16"/>
          <p:cNvSpPr txBox="1"/>
          <p:nvPr/>
        </p:nvSpPr>
        <p:spPr>
          <a:xfrm>
            <a:off x="13467167" y="445643"/>
            <a:ext cx="3792133" cy="1128014"/>
          </a:xfrm>
          <a:prstGeom prst="rect">
            <a:avLst/>
          </a:prstGeom>
        </p:spPr>
        <p:txBody>
          <a:bodyPr lIns="0" tIns="0" rIns="0" bIns="0" rtlCol="0" anchor="t">
            <a:spAutoFit/>
          </a:bodyPr>
          <a:lstStyle/>
          <a:p>
            <a:pPr algn="r">
              <a:lnSpc>
                <a:spcPts val="3057"/>
              </a:lnSpc>
            </a:pPr>
            <a:r>
              <a:rPr lang="en-US" sz="2199">
                <a:solidFill>
                  <a:srgbClr val="040404"/>
                </a:solidFill>
                <a:latin typeface="Garet ExtraBold"/>
              </a:rPr>
              <a:t>GreenTech Wealth Innovations</a:t>
            </a:r>
          </a:p>
          <a:p>
            <a:pPr algn="r">
              <a:lnSpc>
                <a:spcPts val="3057"/>
              </a:lnSpc>
              <a:spcBef>
                <a:spcPct val="0"/>
              </a:spcBef>
            </a:pPr>
            <a:endParaRPr lang="en-US" sz="2199">
              <a:solidFill>
                <a:srgbClr val="040404"/>
              </a:solidFill>
              <a:latin typeface="Garet ExtraBold"/>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2F2F0"/>
        </a:solidFill>
        <a:effectLst/>
      </p:bgPr>
    </p:bg>
    <p:spTree>
      <p:nvGrpSpPr>
        <p:cNvPr id="1" name=""/>
        <p:cNvGrpSpPr/>
        <p:nvPr/>
      </p:nvGrpSpPr>
      <p:grpSpPr>
        <a:xfrm>
          <a:off x="0" y="0"/>
          <a:ext cx="0" cy="0"/>
          <a:chOff x="0" y="0"/>
          <a:chExt cx="0" cy="0"/>
        </a:xfrm>
      </p:grpSpPr>
      <p:sp>
        <p:nvSpPr>
          <p:cNvPr id="2" name="Freeform 2"/>
          <p:cNvSpPr/>
          <p:nvPr/>
        </p:nvSpPr>
        <p:spPr>
          <a:xfrm rot="2700000">
            <a:off x="-872654" y="2054567"/>
            <a:ext cx="1332444" cy="1332444"/>
          </a:xfrm>
          <a:custGeom>
            <a:avLst/>
            <a:gdLst/>
            <a:ahLst/>
            <a:cxnLst/>
            <a:rect l="l" t="t" r="r" b="b"/>
            <a:pathLst>
              <a:path w="1332444" h="1332444">
                <a:moveTo>
                  <a:pt x="0" y="0"/>
                </a:moveTo>
                <a:lnTo>
                  <a:pt x="1332444" y="0"/>
                </a:lnTo>
                <a:lnTo>
                  <a:pt x="1332444" y="1332444"/>
                </a:lnTo>
                <a:lnTo>
                  <a:pt x="0" y="133244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3" name="Freeform 3"/>
          <p:cNvSpPr/>
          <p:nvPr/>
        </p:nvSpPr>
        <p:spPr>
          <a:xfrm rot="2700000">
            <a:off x="-813710" y="-1902070"/>
            <a:ext cx="4129182" cy="4129182"/>
          </a:xfrm>
          <a:custGeom>
            <a:avLst/>
            <a:gdLst/>
            <a:ahLst/>
            <a:cxnLst/>
            <a:rect l="l" t="t" r="r" b="b"/>
            <a:pathLst>
              <a:path w="4129182" h="4129182">
                <a:moveTo>
                  <a:pt x="0" y="0"/>
                </a:moveTo>
                <a:lnTo>
                  <a:pt x="4129181" y="0"/>
                </a:lnTo>
                <a:lnTo>
                  <a:pt x="4129181" y="4129182"/>
                </a:lnTo>
                <a:lnTo>
                  <a:pt x="0" y="412918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4" name="Freeform 4"/>
          <p:cNvSpPr/>
          <p:nvPr/>
        </p:nvSpPr>
        <p:spPr>
          <a:xfrm rot="2871165">
            <a:off x="2988502" y="1394066"/>
            <a:ext cx="503619" cy="503619"/>
          </a:xfrm>
          <a:custGeom>
            <a:avLst/>
            <a:gdLst/>
            <a:ahLst/>
            <a:cxnLst/>
            <a:rect l="l" t="t" r="r" b="b"/>
            <a:pathLst>
              <a:path w="503619" h="503619">
                <a:moveTo>
                  <a:pt x="0" y="0"/>
                </a:moveTo>
                <a:lnTo>
                  <a:pt x="503619" y="0"/>
                </a:lnTo>
                <a:lnTo>
                  <a:pt x="503619" y="503620"/>
                </a:lnTo>
                <a:lnTo>
                  <a:pt x="0" y="50362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5" name="Freeform 5"/>
          <p:cNvSpPr/>
          <p:nvPr/>
        </p:nvSpPr>
        <p:spPr>
          <a:xfrm rot="2700000">
            <a:off x="3407081" y="806601"/>
            <a:ext cx="805238" cy="805238"/>
          </a:xfrm>
          <a:custGeom>
            <a:avLst/>
            <a:gdLst/>
            <a:ahLst/>
            <a:cxnLst/>
            <a:rect l="l" t="t" r="r" b="b"/>
            <a:pathLst>
              <a:path w="805238" h="805238">
                <a:moveTo>
                  <a:pt x="0" y="0"/>
                </a:moveTo>
                <a:lnTo>
                  <a:pt x="805238" y="0"/>
                </a:lnTo>
                <a:lnTo>
                  <a:pt x="805238" y="805237"/>
                </a:lnTo>
                <a:lnTo>
                  <a:pt x="0" y="80523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grpSp>
        <p:nvGrpSpPr>
          <p:cNvPr id="6" name="Group 6"/>
          <p:cNvGrpSpPr/>
          <p:nvPr/>
        </p:nvGrpSpPr>
        <p:grpSpPr>
          <a:xfrm>
            <a:off x="17859375" y="-267806"/>
            <a:ext cx="593949" cy="10899628"/>
            <a:chOff x="0" y="0"/>
            <a:chExt cx="156431" cy="2870684"/>
          </a:xfrm>
        </p:grpSpPr>
        <p:sp>
          <p:nvSpPr>
            <p:cNvPr id="7" name="Freeform 7"/>
            <p:cNvSpPr/>
            <p:nvPr/>
          </p:nvSpPr>
          <p:spPr>
            <a:xfrm>
              <a:off x="0" y="0"/>
              <a:ext cx="156431" cy="2870684"/>
            </a:xfrm>
            <a:custGeom>
              <a:avLst/>
              <a:gdLst/>
              <a:ahLst/>
              <a:cxnLst/>
              <a:rect l="l" t="t" r="r" b="b"/>
              <a:pathLst>
                <a:path w="156431" h="2870684">
                  <a:moveTo>
                    <a:pt x="0" y="0"/>
                  </a:moveTo>
                  <a:lnTo>
                    <a:pt x="156431" y="0"/>
                  </a:lnTo>
                  <a:lnTo>
                    <a:pt x="156431" y="2870684"/>
                  </a:lnTo>
                  <a:lnTo>
                    <a:pt x="0" y="2870684"/>
                  </a:lnTo>
                  <a:close/>
                </a:path>
              </a:pathLst>
            </a:custGeom>
            <a:solidFill>
              <a:srgbClr val="4F826F"/>
            </a:solidFill>
          </p:spPr>
          <p:txBody>
            <a:bodyPr/>
            <a:lstStyle/>
            <a:p>
              <a:endParaRPr lang="en-US"/>
            </a:p>
          </p:txBody>
        </p:sp>
        <p:sp>
          <p:nvSpPr>
            <p:cNvPr id="8" name="TextBox 8"/>
            <p:cNvSpPr txBox="1"/>
            <p:nvPr/>
          </p:nvSpPr>
          <p:spPr>
            <a:xfrm>
              <a:off x="0" y="-47625"/>
              <a:ext cx="156431" cy="2918309"/>
            </a:xfrm>
            <a:prstGeom prst="rect">
              <a:avLst/>
            </a:prstGeom>
          </p:spPr>
          <p:txBody>
            <a:bodyPr lIns="50800" tIns="50800" rIns="50800" bIns="50800" rtlCol="0" anchor="ctr"/>
            <a:lstStyle/>
            <a:p>
              <a:pPr algn="ctr">
                <a:lnSpc>
                  <a:spcPts val="3336"/>
                </a:lnSpc>
              </a:pPr>
              <a:endParaRPr/>
            </a:p>
          </p:txBody>
        </p:sp>
      </p:grpSp>
      <p:grpSp>
        <p:nvGrpSpPr>
          <p:cNvPr id="9" name="Group 9"/>
          <p:cNvGrpSpPr/>
          <p:nvPr/>
        </p:nvGrpSpPr>
        <p:grpSpPr>
          <a:xfrm>
            <a:off x="966572" y="1717239"/>
            <a:ext cx="568616" cy="568616"/>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4B8AB"/>
            </a:solidFill>
          </p:spPr>
          <p:txBody>
            <a:bodyPr/>
            <a:lstStyle/>
            <a:p>
              <a:endParaRPr lang="en-US"/>
            </a:p>
          </p:txBody>
        </p:sp>
        <p:sp>
          <p:nvSpPr>
            <p:cNvPr id="11" name="TextBox 11"/>
            <p:cNvSpPr txBox="1"/>
            <p:nvPr/>
          </p:nvSpPr>
          <p:spPr>
            <a:xfrm>
              <a:off x="76200" y="28575"/>
              <a:ext cx="660400" cy="708025"/>
            </a:xfrm>
            <a:prstGeom prst="rect">
              <a:avLst/>
            </a:prstGeom>
          </p:spPr>
          <p:txBody>
            <a:bodyPr lIns="50800" tIns="50800" rIns="50800" bIns="50800" rtlCol="0" anchor="ctr"/>
            <a:lstStyle/>
            <a:p>
              <a:pPr algn="ctr">
                <a:lnSpc>
                  <a:spcPts val="3336"/>
                </a:lnSpc>
              </a:pPr>
              <a:endParaRPr/>
            </a:p>
          </p:txBody>
        </p:sp>
      </p:grpSp>
      <p:sp>
        <p:nvSpPr>
          <p:cNvPr id="12" name="Freeform 12"/>
          <p:cNvSpPr/>
          <p:nvPr/>
        </p:nvSpPr>
        <p:spPr>
          <a:xfrm>
            <a:off x="876916" y="2720789"/>
            <a:ext cx="16382384" cy="6618049"/>
          </a:xfrm>
          <a:custGeom>
            <a:avLst/>
            <a:gdLst/>
            <a:ahLst/>
            <a:cxnLst/>
            <a:rect l="l" t="t" r="r" b="b"/>
            <a:pathLst>
              <a:path w="16382384" h="6618049">
                <a:moveTo>
                  <a:pt x="0" y="0"/>
                </a:moveTo>
                <a:lnTo>
                  <a:pt x="16382384" y="0"/>
                </a:lnTo>
                <a:lnTo>
                  <a:pt x="16382384" y="6618049"/>
                </a:lnTo>
                <a:lnTo>
                  <a:pt x="0" y="6618049"/>
                </a:lnTo>
                <a:lnTo>
                  <a:pt x="0" y="0"/>
                </a:lnTo>
                <a:close/>
              </a:path>
            </a:pathLst>
          </a:custGeom>
          <a:blipFill>
            <a:blip r:embed="rId9"/>
            <a:stretch>
              <a:fillRect/>
            </a:stretch>
          </a:blipFill>
        </p:spPr>
        <p:txBody>
          <a:bodyPr/>
          <a:lstStyle/>
          <a:p>
            <a:endParaRPr lang="en-US"/>
          </a:p>
        </p:txBody>
      </p:sp>
      <p:sp>
        <p:nvSpPr>
          <p:cNvPr id="13" name="Freeform 13"/>
          <p:cNvSpPr/>
          <p:nvPr/>
        </p:nvSpPr>
        <p:spPr>
          <a:xfrm rot="2871165">
            <a:off x="16008302" y="8379810"/>
            <a:ext cx="1037114" cy="1037114"/>
          </a:xfrm>
          <a:custGeom>
            <a:avLst/>
            <a:gdLst/>
            <a:ahLst/>
            <a:cxnLst/>
            <a:rect l="l" t="t" r="r" b="b"/>
            <a:pathLst>
              <a:path w="1037114" h="1037114">
                <a:moveTo>
                  <a:pt x="0" y="0"/>
                </a:moveTo>
                <a:lnTo>
                  <a:pt x="1037114" y="0"/>
                </a:lnTo>
                <a:lnTo>
                  <a:pt x="1037114" y="1037113"/>
                </a:lnTo>
                <a:lnTo>
                  <a:pt x="0" y="103711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14" name="TextBox 14"/>
          <p:cNvSpPr txBox="1"/>
          <p:nvPr/>
        </p:nvSpPr>
        <p:spPr>
          <a:xfrm>
            <a:off x="3989618" y="1826234"/>
            <a:ext cx="11415328" cy="784225"/>
          </a:xfrm>
          <a:prstGeom prst="rect">
            <a:avLst/>
          </a:prstGeom>
        </p:spPr>
        <p:txBody>
          <a:bodyPr lIns="0" tIns="0" rIns="0" bIns="0" rtlCol="0" anchor="t">
            <a:spAutoFit/>
          </a:bodyPr>
          <a:lstStyle/>
          <a:p>
            <a:pPr algn="l">
              <a:lnSpc>
                <a:spcPts val="6049"/>
              </a:lnSpc>
            </a:pPr>
            <a:r>
              <a:rPr lang="en-US" sz="5499">
                <a:solidFill>
                  <a:srgbClr val="040404"/>
                </a:solidFill>
                <a:latin typeface="Garet ExtraBold"/>
              </a:rPr>
              <a:t>Optimal Portfolio Allocation </a:t>
            </a:r>
          </a:p>
        </p:txBody>
      </p:sp>
      <p:sp>
        <p:nvSpPr>
          <p:cNvPr id="15" name="TextBox 15"/>
          <p:cNvSpPr txBox="1"/>
          <p:nvPr/>
        </p:nvSpPr>
        <p:spPr>
          <a:xfrm>
            <a:off x="16155491" y="8527601"/>
            <a:ext cx="742736" cy="675006"/>
          </a:xfrm>
          <a:prstGeom prst="rect">
            <a:avLst/>
          </a:prstGeom>
        </p:spPr>
        <p:txBody>
          <a:bodyPr lIns="0" tIns="0" rIns="0" bIns="0" rtlCol="0" anchor="t">
            <a:spAutoFit/>
          </a:bodyPr>
          <a:lstStyle/>
          <a:p>
            <a:pPr algn="ctr">
              <a:lnSpc>
                <a:spcPts val="5559"/>
              </a:lnSpc>
              <a:spcBef>
                <a:spcPct val="0"/>
              </a:spcBef>
            </a:pPr>
            <a:r>
              <a:rPr lang="en-US" sz="3999">
                <a:solidFill>
                  <a:srgbClr val="040404"/>
                </a:solidFill>
                <a:latin typeface="Garet ExtraBold"/>
              </a:rPr>
              <a:t>17</a:t>
            </a:r>
          </a:p>
        </p:txBody>
      </p:sp>
      <p:sp>
        <p:nvSpPr>
          <p:cNvPr id="16" name="TextBox 16"/>
          <p:cNvSpPr txBox="1"/>
          <p:nvPr/>
        </p:nvSpPr>
        <p:spPr>
          <a:xfrm>
            <a:off x="13467167" y="445643"/>
            <a:ext cx="3792133" cy="1128014"/>
          </a:xfrm>
          <a:prstGeom prst="rect">
            <a:avLst/>
          </a:prstGeom>
        </p:spPr>
        <p:txBody>
          <a:bodyPr lIns="0" tIns="0" rIns="0" bIns="0" rtlCol="0" anchor="t">
            <a:spAutoFit/>
          </a:bodyPr>
          <a:lstStyle/>
          <a:p>
            <a:pPr algn="r">
              <a:lnSpc>
                <a:spcPts val="3057"/>
              </a:lnSpc>
            </a:pPr>
            <a:r>
              <a:rPr lang="en-US" sz="2199">
                <a:solidFill>
                  <a:srgbClr val="040404"/>
                </a:solidFill>
                <a:latin typeface="Garet ExtraBold"/>
              </a:rPr>
              <a:t>GreenTech Wealth Innovations</a:t>
            </a:r>
          </a:p>
          <a:p>
            <a:pPr algn="r">
              <a:lnSpc>
                <a:spcPts val="3057"/>
              </a:lnSpc>
              <a:spcBef>
                <a:spcPct val="0"/>
              </a:spcBef>
            </a:pPr>
            <a:endParaRPr lang="en-US" sz="2199">
              <a:solidFill>
                <a:srgbClr val="040404"/>
              </a:solidFill>
              <a:latin typeface="Garet ExtraBold"/>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2F2F0"/>
        </a:solidFill>
        <a:effectLst/>
      </p:bgPr>
    </p:bg>
    <p:spTree>
      <p:nvGrpSpPr>
        <p:cNvPr id="1" name=""/>
        <p:cNvGrpSpPr/>
        <p:nvPr/>
      </p:nvGrpSpPr>
      <p:grpSpPr>
        <a:xfrm>
          <a:off x="0" y="0"/>
          <a:ext cx="0" cy="0"/>
          <a:chOff x="0" y="0"/>
          <a:chExt cx="0" cy="0"/>
        </a:xfrm>
      </p:grpSpPr>
      <p:sp>
        <p:nvSpPr>
          <p:cNvPr id="2" name="Freeform 2"/>
          <p:cNvSpPr/>
          <p:nvPr/>
        </p:nvSpPr>
        <p:spPr>
          <a:xfrm rot="2700000">
            <a:off x="-872654" y="2054567"/>
            <a:ext cx="1332444" cy="1332444"/>
          </a:xfrm>
          <a:custGeom>
            <a:avLst/>
            <a:gdLst/>
            <a:ahLst/>
            <a:cxnLst/>
            <a:rect l="l" t="t" r="r" b="b"/>
            <a:pathLst>
              <a:path w="1332444" h="1332444">
                <a:moveTo>
                  <a:pt x="0" y="0"/>
                </a:moveTo>
                <a:lnTo>
                  <a:pt x="1332444" y="0"/>
                </a:lnTo>
                <a:lnTo>
                  <a:pt x="1332444" y="1332444"/>
                </a:lnTo>
                <a:lnTo>
                  <a:pt x="0" y="133244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2700000">
            <a:off x="-813710" y="-1902070"/>
            <a:ext cx="4129182" cy="4129182"/>
          </a:xfrm>
          <a:custGeom>
            <a:avLst/>
            <a:gdLst/>
            <a:ahLst/>
            <a:cxnLst/>
            <a:rect l="l" t="t" r="r" b="b"/>
            <a:pathLst>
              <a:path w="4129182" h="4129182">
                <a:moveTo>
                  <a:pt x="0" y="0"/>
                </a:moveTo>
                <a:lnTo>
                  <a:pt x="4129181" y="0"/>
                </a:lnTo>
                <a:lnTo>
                  <a:pt x="4129181" y="4129182"/>
                </a:lnTo>
                <a:lnTo>
                  <a:pt x="0" y="41291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rot="2871165">
            <a:off x="2988502" y="1394066"/>
            <a:ext cx="503619" cy="503619"/>
          </a:xfrm>
          <a:custGeom>
            <a:avLst/>
            <a:gdLst/>
            <a:ahLst/>
            <a:cxnLst/>
            <a:rect l="l" t="t" r="r" b="b"/>
            <a:pathLst>
              <a:path w="503619" h="503619">
                <a:moveTo>
                  <a:pt x="0" y="0"/>
                </a:moveTo>
                <a:lnTo>
                  <a:pt x="503619" y="0"/>
                </a:lnTo>
                <a:lnTo>
                  <a:pt x="503619" y="503620"/>
                </a:lnTo>
                <a:lnTo>
                  <a:pt x="0" y="50362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5" name="Freeform 5"/>
          <p:cNvSpPr/>
          <p:nvPr/>
        </p:nvSpPr>
        <p:spPr>
          <a:xfrm rot="2700000">
            <a:off x="3407081" y="806601"/>
            <a:ext cx="805238" cy="805238"/>
          </a:xfrm>
          <a:custGeom>
            <a:avLst/>
            <a:gdLst/>
            <a:ahLst/>
            <a:cxnLst/>
            <a:rect l="l" t="t" r="r" b="b"/>
            <a:pathLst>
              <a:path w="805238" h="805238">
                <a:moveTo>
                  <a:pt x="0" y="0"/>
                </a:moveTo>
                <a:lnTo>
                  <a:pt x="805238" y="0"/>
                </a:lnTo>
                <a:lnTo>
                  <a:pt x="805238" y="805237"/>
                </a:lnTo>
                <a:lnTo>
                  <a:pt x="0" y="80523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pSp>
        <p:nvGrpSpPr>
          <p:cNvPr id="6" name="Group 6"/>
          <p:cNvGrpSpPr/>
          <p:nvPr/>
        </p:nvGrpSpPr>
        <p:grpSpPr>
          <a:xfrm>
            <a:off x="17859375" y="-267806"/>
            <a:ext cx="593949" cy="10899628"/>
            <a:chOff x="0" y="0"/>
            <a:chExt cx="156431" cy="2870684"/>
          </a:xfrm>
        </p:grpSpPr>
        <p:sp>
          <p:nvSpPr>
            <p:cNvPr id="7" name="Freeform 7"/>
            <p:cNvSpPr/>
            <p:nvPr/>
          </p:nvSpPr>
          <p:spPr>
            <a:xfrm>
              <a:off x="0" y="0"/>
              <a:ext cx="156431" cy="2870684"/>
            </a:xfrm>
            <a:custGeom>
              <a:avLst/>
              <a:gdLst/>
              <a:ahLst/>
              <a:cxnLst/>
              <a:rect l="l" t="t" r="r" b="b"/>
              <a:pathLst>
                <a:path w="156431" h="2870684">
                  <a:moveTo>
                    <a:pt x="0" y="0"/>
                  </a:moveTo>
                  <a:lnTo>
                    <a:pt x="156431" y="0"/>
                  </a:lnTo>
                  <a:lnTo>
                    <a:pt x="156431" y="2870684"/>
                  </a:lnTo>
                  <a:lnTo>
                    <a:pt x="0" y="2870684"/>
                  </a:lnTo>
                  <a:close/>
                </a:path>
              </a:pathLst>
            </a:custGeom>
            <a:solidFill>
              <a:srgbClr val="4F826F"/>
            </a:solidFill>
          </p:spPr>
          <p:txBody>
            <a:bodyPr/>
            <a:lstStyle/>
            <a:p>
              <a:endParaRPr lang="en-US"/>
            </a:p>
          </p:txBody>
        </p:sp>
        <p:sp>
          <p:nvSpPr>
            <p:cNvPr id="8" name="TextBox 8"/>
            <p:cNvSpPr txBox="1"/>
            <p:nvPr/>
          </p:nvSpPr>
          <p:spPr>
            <a:xfrm>
              <a:off x="0" y="-47625"/>
              <a:ext cx="156431" cy="2918309"/>
            </a:xfrm>
            <a:prstGeom prst="rect">
              <a:avLst/>
            </a:prstGeom>
          </p:spPr>
          <p:txBody>
            <a:bodyPr lIns="50800" tIns="50800" rIns="50800" bIns="50800" rtlCol="0" anchor="ctr"/>
            <a:lstStyle/>
            <a:p>
              <a:pPr algn="ctr">
                <a:lnSpc>
                  <a:spcPts val="3336"/>
                </a:lnSpc>
              </a:pPr>
              <a:endParaRPr/>
            </a:p>
          </p:txBody>
        </p:sp>
      </p:grpSp>
      <p:grpSp>
        <p:nvGrpSpPr>
          <p:cNvPr id="9" name="Group 9"/>
          <p:cNvGrpSpPr/>
          <p:nvPr/>
        </p:nvGrpSpPr>
        <p:grpSpPr>
          <a:xfrm>
            <a:off x="966572" y="1717239"/>
            <a:ext cx="568616" cy="568616"/>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4B8AB"/>
            </a:solidFill>
          </p:spPr>
          <p:txBody>
            <a:bodyPr/>
            <a:lstStyle/>
            <a:p>
              <a:endParaRPr lang="en-US"/>
            </a:p>
          </p:txBody>
        </p:sp>
        <p:sp>
          <p:nvSpPr>
            <p:cNvPr id="11" name="TextBox 11"/>
            <p:cNvSpPr txBox="1"/>
            <p:nvPr/>
          </p:nvSpPr>
          <p:spPr>
            <a:xfrm>
              <a:off x="76200" y="28575"/>
              <a:ext cx="660400" cy="708025"/>
            </a:xfrm>
            <a:prstGeom prst="rect">
              <a:avLst/>
            </a:prstGeom>
          </p:spPr>
          <p:txBody>
            <a:bodyPr lIns="50800" tIns="50800" rIns="50800" bIns="50800" rtlCol="0" anchor="ctr"/>
            <a:lstStyle/>
            <a:p>
              <a:pPr algn="ctr">
                <a:lnSpc>
                  <a:spcPts val="3336"/>
                </a:lnSpc>
              </a:pPr>
              <a:endParaRPr/>
            </a:p>
          </p:txBody>
        </p:sp>
      </p:grpSp>
      <p:sp>
        <p:nvSpPr>
          <p:cNvPr id="12" name="Freeform 12"/>
          <p:cNvSpPr/>
          <p:nvPr/>
        </p:nvSpPr>
        <p:spPr>
          <a:xfrm>
            <a:off x="948846" y="2746775"/>
            <a:ext cx="15777402" cy="6884033"/>
          </a:xfrm>
          <a:custGeom>
            <a:avLst/>
            <a:gdLst/>
            <a:ahLst/>
            <a:cxnLst/>
            <a:rect l="l" t="t" r="r" b="b"/>
            <a:pathLst>
              <a:path w="15777402" h="6884033">
                <a:moveTo>
                  <a:pt x="0" y="0"/>
                </a:moveTo>
                <a:lnTo>
                  <a:pt x="15777402" y="0"/>
                </a:lnTo>
                <a:lnTo>
                  <a:pt x="15777402" y="6884033"/>
                </a:lnTo>
                <a:lnTo>
                  <a:pt x="0" y="6884033"/>
                </a:lnTo>
                <a:lnTo>
                  <a:pt x="0" y="0"/>
                </a:lnTo>
                <a:close/>
              </a:path>
            </a:pathLst>
          </a:custGeom>
          <a:blipFill>
            <a:blip r:embed="rId8"/>
            <a:stretch>
              <a:fillRect t="-994" b="-994"/>
            </a:stretch>
          </a:blipFill>
        </p:spPr>
        <p:txBody>
          <a:bodyPr/>
          <a:lstStyle/>
          <a:p>
            <a:endParaRPr lang="en-US"/>
          </a:p>
        </p:txBody>
      </p:sp>
      <p:sp>
        <p:nvSpPr>
          <p:cNvPr id="13" name="Freeform 13"/>
          <p:cNvSpPr/>
          <p:nvPr/>
        </p:nvSpPr>
        <p:spPr>
          <a:xfrm rot="2871165">
            <a:off x="16008302" y="8379810"/>
            <a:ext cx="1037114" cy="1037114"/>
          </a:xfrm>
          <a:custGeom>
            <a:avLst/>
            <a:gdLst/>
            <a:ahLst/>
            <a:cxnLst/>
            <a:rect l="l" t="t" r="r" b="b"/>
            <a:pathLst>
              <a:path w="1037114" h="1037114">
                <a:moveTo>
                  <a:pt x="0" y="0"/>
                </a:moveTo>
                <a:lnTo>
                  <a:pt x="1037114" y="0"/>
                </a:lnTo>
                <a:lnTo>
                  <a:pt x="1037114" y="1037113"/>
                </a:lnTo>
                <a:lnTo>
                  <a:pt x="0" y="103711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4" name="TextBox 14"/>
          <p:cNvSpPr txBox="1"/>
          <p:nvPr/>
        </p:nvSpPr>
        <p:spPr>
          <a:xfrm>
            <a:off x="4607689" y="1029309"/>
            <a:ext cx="9260441" cy="1546225"/>
          </a:xfrm>
          <a:prstGeom prst="rect">
            <a:avLst/>
          </a:prstGeom>
        </p:spPr>
        <p:txBody>
          <a:bodyPr lIns="0" tIns="0" rIns="0" bIns="0" rtlCol="0" anchor="t">
            <a:spAutoFit/>
          </a:bodyPr>
          <a:lstStyle/>
          <a:p>
            <a:pPr algn="l">
              <a:lnSpc>
                <a:spcPts val="6049"/>
              </a:lnSpc>
            </a:pPr>
            <a:r>
              <a:rPr lang="en-US" sz="5499">
                <a:solidFill>
                  <a:srgbClr val="040404"/>
                </a:solidFill>
                <a:latin typeface="Garet ExtraBold"/>
              </a:rPr>
              <a:t>Portfolio Performance </a:t>
            </a:r>
          </a:p>
          <a:p>
            <a:pPr algn="l">
              <a:lnSpc>
                <a:spcPts val="6049"/>
              </a:lnSpc>
            </a:pPr>
            <a:r>
              <a:rPr lang="en-US" sz="5499">
                <a:solidFill>
                  <a:srgbClr val="040404"/>
                </a:solidFill>
                <a:latin typeface="Garet ExtraBold"/>
              </a:rPr>
              <a:t>using ANN </a:t>
            </a:r>
          </a:p>
        </p:txBody>
      </p:sp>
      <p:sp>
        <p:nvSpPr>
          <p:cNvPr id="15" name="TextBox 15"/>
          <p:cNvSpPr txBox="1"/>
          <p:nvPr/>
        </p:nvSpPr>
        <p:spPr>
          <a:xfrm>
            <a:off x="16155491" y="8527601"/>
            <a:ext cx="742736" cy="675006"/>
          </a:xfrm>
          <a:prstGeom prst="rect">
            <a:avLst/>
          </a:prstGeom>
        </p:spPr>
        <p:txBody>
          <a:bodyPr lIns="0" tIns="0" rIns="0" bIns="0" rtlCol="0" anchor="t">
            <a:spAutoFit/>
          </a:bodyPr>
          <a:lstStyle/>
          <a:p>
            <a:pPr algn="ctr">
              <a:lnSpc>
                <a:spcPts val="5559"/>
              </a:lnSpc>
              <a:spcBef>
                <a:spcPct val="0"/>
              </a:spcBef>
            </a:pPr>
            <a:r>
              <a:rPr lang="en-US" sz="3999">
                <a:solidFill>
                  <a:srgbClr val="040404"/>
                </a:solidFill>
                <a:latin typeface="Garet ExtraBold"/>
              </a:rPr>
              <a:t>18</a:t>
            </a:r>
          </a:p>
        </p:txBody>
      </p:sp>
      <p:sp>
        <p:nvSpPr>
          <p:cNvPr id="16" name="TextBox 16"/>
          <p:cNvSpPr txBox="1"/>
          <p:nvPr/>
        </p:nvSpPr>
        <p:spPr>
          <a:xfrm>
            <a:off x="13476692" y="464693"/>
            <a:ext cx="3792133" cy="1128014"/>
          </a:xfrm>
          <a:prstGeom prst="rect">
            <a:avLst/>
          </a:prstGeom>
        </p:spPr>
        <p:txBody>
          <a:bodyPr lIns="0" tIns="0" rIns="0" bIns="0" rtlCol="0" anchor="t">
            <a:spAutoFit/>
          </a:bodyPr>
          <a:lstStyle/>
          <a:p>
            <a:pPr algn="r">
              <a:lnSpc>
                <a:spcPts val="3057"/>
              </a:lnSpc>
            </a:pPr>
            <a:r>
              <a:rPr lang="en-US" sz="2199">
                <a:solidFill>
                  <a:srgbClr val="040404"/>
                </a:solidFill>
                <a:latin typeface="Garet ExtraBold"/>
              </a:rPr>
              <a:t>GreenTech Wealth Innovations</a:t>
            </a:r>
          </a:p>
          <a:p>
            <a:pPr algn="r">
              <a:lnSpc>
                <a:spcPts val="3057"/>
              </a:lnSpc>
              <a:spcBef>
                <a:spcPct val="0"/>
              </a:spcBef>
            </a:pPr>
            <a:endParaRPr lang="en-US" sz="2199">
              <a:solidFill>
                <a:srgbClr val="040404"/>
              </a:solidFill>
              <a:latin typeface="Garet ExtraBold"/>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2F2F0"/>
        </a:solidFill>
        <a:effectLst/>
      </p:bgPr>
    </p:bg>
    <p:spTree>
      <p:nvGrpSpPr>
        <p:cNvPr id="1" name=""/>
        <p:cNvGrpSpPr/>
        <p:nvPr/>
      </p:nvGrpSpPr>
      <p:grpSpPr>
        <a:xfrm>
          <a:off x="0" y="0"/>
          <a:ext cx="0" cy="0"/>
          <a:chOff x="0" y="0"/>
          <a:chExt cx="0" cy="0"/>
        </a:xfrm>
      </p:grpSpPr>
      <p:sp>
        <p:nvSpPr>
          <p:cNvPr id="2" name="Freeform 2"/>
          <p:cNvSpPr/>
          <p:nvPr/>
        </p:nvSpPr>
        <p:spPr>
          <a:xfrm rot="2700000">
            <a:off x="-872654" y="2054567"/>
            <a:ext cx="1332444" cy="1332444"/>
          </a:xfrm>
          <a:custGeom>
            <a:avLst/>
            <a:gdLst/>
            <a:ahLst/>
            <a:cxnLst/>
            <a:rect l="l" t="t" r="r" b="b"/>
            <a:pathLst>
              <a:path w="1332444" h="1332444">
                <a:moveTo>
                  <a:pt x="0" y="0"/>
                </a:moveTo>
                <a:lnTo>
                  <a:pt x="1332444" y="0"/>
                </a:lnTo>
                <a:lnTo>
                  <a:pt x="1332444" y="1332444"/>
                </a:lnTo>
                <a:lnTo>
                  <a:pt x="0" y="133244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2700000">
            <a:off x="-813710" y="-1902070"/>
            <a:ext cx="4129182" cy="4129182"/>
          </a:xfrm>
          <a:custGeom>
            <a:avLst/>
            <a:gdLst/>
            <a:ahLst/>
            <a:cxnLst/>
            <a:rect l="l" t="t" r="r" b="b"/>
            <a:pathLst>
              <a:path w="4129182" h="4129182">
                <a:moveTo>
                  <a:pt x="0" y="0"/>
                </a:moveTo>
                <a:lnTo>
                  <a:pt x="4129181" y="0"/>
                </a:lnTo>
                <a:lnTo>
                  <a:pt x="4129181" y="4129182"/>
                </a:lnTo>
                <a:lnTo>
                  <a:pt x="0" y="41291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rot="2871165">
            <a:off x="2988502" y="1394066"/>
            <a:ext cx="503619" cy="503619"/>
          </a:xfrm>
          <a:custGeom>
            <a:avLst/>
            <a:gdLst/>
            <a:ahLst/>
            <a:cxnLst/>
            <a:rect l="l" t="t" r="r" b="b"/>
            <a:pathLst>
              <a:path w="503619" h="503619">
                <a:moveTo>
                  <a:pt x="0" y="0"/>
                </a:moveTo>
                <a:lnTo>
                  <a:pt x="503619" y="0"/>
                </a:lnTo>
                <a:lnTo>
                  <a:pt x="503619" y="503620"/>
                </a:lnTo>
                <a:lnTo>
                  <a:pt x="0" y="50362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5" name="Freeform 5"/>
          <p:cNvSpPr/>
          <p:nvPr/>
        </p:nvSpPr>
        <p:spPr>
          <a:xfrm rot="2700000">
            <a:off x="3407081" y="806601"/>
            <a:ext cx="805238" cy="805238"/>
          </a:xfrm>
          <a:custGeom>
            <a:avLst/>
            <a:gdLst/>
            <a:ahLst/>
            <a:cxnLst/>
            <a:rect l="l" t="t" r="r" b="b"/>
            <a:pathLst>
              <a:path w="805238" h="805238">
                <a:moveTo>
                  <a:pt x="0" y="0"/>
                </a:moveTo>
                <a:lnTo>
                  <a:pt x="805238" y="0"/>
                </a:lnTo>
                <a:lnTo>
                  <a:pt x="805238" y="805237"/>
                </a:lnTo>
                <a:lnTo>
                  <a:pt x="0" y="80523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pSp>
        <p:nvGrpSpPr>
          <p:cNvPr id="6" name="Group 6"/>
          <p:cNvGrpSpPr/>
          <p:nvPr/>
        </p:nvGrpSpPr>
        <p:grpSpPr>
          <a:xfrm>
            <a:off x="17859375" y="-267806"/>
            <a:ext cx="593949" cy="10899628"/>
            <a:chOff x="0" y="0"/>
            <a:chExt cx="156431" cy="2870684"/>
          </a:xfrm>
        </p:grpSpPr>
        <p:sp>
          <p:nvSpPr>
            <p:cNvPr id="7" name="Freeform 7"/>
            <p:cNvSpPr/>
            <p:nvPr/>
          </p:nvSpPr>
          <p:spPr>
            <a:xfrm>
              <a:off x="0" y="0"/>
              <a:ext cx="156431" cy="2870684"/>
            </a:xfrm>
            <a:custGeom>
              <a:avLst/>
              <a:gdLst/>
              <a:ahLst/>
              <a:cxnLst/>
              <a:rect l="l" t="t" r="r" b="b"/>
              <a:pathLst>
                <a:path w="156431" h="2870684">
                  <a:moveTo>
                    <a:pt x="0" y="0"/>
                  </a:moveTo>
                  <a:lnTo>
                    <a:pt x="156431" y="0"/>
                  </a:lnTo>
                  <a:lnTo>
                    <a:pt x="156431" y="2870684"/>
                  </a:lnTo>
                  <a:lnTo>
                    <a:pt x="0" y="2870684"/>
                  </a:lnTo>
                  <a:close/>
                </a:path>
              </a:pathLst>
            </a:custGeom>
            <a:solidFill>
              <a:srgbClr val="4F826F"/>
            </a:solidFill>
          </p:spPr>
          <p:txBody>
            <a:bodyPr/>
            <a:lstStyle/>
            <a:p>
              <a:endParaRPr lang="en-US"/>
            </a:p>
          </p:txBody>
        </p:sp>
        <p:sp>
          <p:nvSpPr>
            <p:cNvPr id="8" name="TextBox 8"/>
            <p:cNvSpPr txBox="1"/>
            <p:nvPr/>
          </p:nvSpPr>
          <p:spPr>
            <a:xfrm>
              <a:off x="0" y="-47625"/>
              <a:ext cx="156431" cy="2918309"/>
            </a:xfrm>
            <a:prstGeom prst="rect">
              <a:avLst/>
            </a:prstGeom>
          </p:spPr>
          <p:txBody>
            <a:bodyPr lIns="50800" tIns="50800" rIns="50800" bIns="50800" rtlCol="0" anchor="ctr"/>
            <a:lstStyle/>
            <a:p>
              <a:pPr algn="ctr">
                <a:lnSpc>
                  <a:spcPts val="3336"/>
                </a:lnSpc>
              </a:pPr>
              <a:endParaRPr/>
            </a:p>
          </p:txBody>
        </p:sp>
      </p:grpSp>
      <p:grpSp>
        <p:nvGrpSpPr>
          <p:cNvPr id="9" name="Group 9"/>
          <p:cNvGrpSpPr/>
          <p:nvPr/>
        </p:nvGrpSpPr>
        <p:grpSpPr>
          <a:xfrm>
            <a:off x="966572" y="1717239"/>
            <a:ext cx="568616" cy="568616"/>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4B8AB"/>
            </a:solidFill>
          </p:spPr>
          <p:txBody>
            <a:bodyPr/>
            <a:lstStyle/>
            <a:p>
              <a:endParaRPr lang="en-US"/>
            </a:p>
          </p:txBody>
        </p:sp>
        <p:sp>
          <p:nvSpPr>
            <p:cNvPr id="11" name="TextBox 11"/>
            <p:cNvSpPr txBox="1"/>
            <p:nvPr/>
          </p:nvSpPr>
          <p:spPr>
            <a:xfrm>
              <a:off x="76200" y="28575"/>
              <a:ext cx="660400" cy="708025"/>
            </a:xfrm>
            <a:prstGeom prst="rect">
              <a:avLst/>
            </a:prstGeom>
          </p:spPr>
          <p:txBody>
            <a:bodyPr lIns="50800" tIns="50800" rIns="50800" bIns="50800" rtlCol="0" anchor="ctr"/>
            <a:lstStyle/>
            <a:p>
              <a:pPr algn="ctr">
                <a:lnSpc>
                  <a:spcPts val="3336"/>
                </a:lnSpc>
              </a:pPr>
              <a:endParaRPr/>
            </a:p>
          </p:txBody>
        </p:sp>
      </p:grpSp>
      <p:sp>
        <p:nvSpPr>
          <p:cNvPr id="12" name="Freeform 12"/>
          <p:cNvSpPr/>
          <p:nvPr/>
        </p:nvSpPr>
        <p:spPr>
          <a:xfrm rot="2871165">
            <a:off x="16008302" y="8379810"/>
            <a:ext cx="1037114" cy="1037114"/>
          </a:xfrm>
          <a:custGeom>
            <a:avLst/>
            <a:gdLst/>
            <a:ahLst/>
            <a:cxnLst/>
            <a:rect l="l" t="t" r="r" b="b"/>
            <a:pathLst>
              <a:path w="1037114" h="1037114">
                <a:moveTo>
                  <a:pt x="0" y="0"/>
                </a:moveTo>
                <a:lnTo>
                  <a:pt x="1037114" y="0"/>
                </a:lnTo>
                <a:lnTo>
                  <a:pt x="1037114" y="1037113"/>
                </a:lnTo>
                <a:lnTo>
                  <a:pt x="0" y="103711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3" name="Freeform 13"/>
          <p:cNvSpPr/>
          <p:nvPr/>
        </p:nvSpPr>
        <p:spPr>
          <a:xfrm>
            <a:off x="1028700" y="2735282"/>
            <a:ext cx="8266212" cy="7303949"/>
          </a:xfrm>
          <a:custGeom>
            <a:avLst/>
            <a:gdLst/>
            <a:ahLst/>
            <a:cxnLst/>
            <a:rect l="l" t="t" r="r" b="b"/>
            <a:pathLst>
              <a:path w="8266212" h="7303949">
                <a:moveTo>
                  <a:pt x="0" y="0"/>
                </a:moveTo>
                <a:lnTo>
                  <a:pt x="8266212" y="0"/>
                </a:lnTo>
                <a:lnTo>
                  <a:pt x="8266212" y="7303949"/>
                </a:lnTo>
                <a:lnTo>
                  <a:pt x="0" y="7303949"/>
                </a:lnTo>
                <a:lnTo>
                  <a:pt x="0" y="0"/>
                </a:lnTo>
                <a:close/>
              </a:path>
            </a:pathLst>
          </a:custGeom>
          <a:blipFill>
            <a:blip r:embed="rId8"/>
            <a:stretch>
              <a:fillRect t="-1050" b="-1050"/>
            </a:stretch>
          </a:blipFill>
        </p:spPr>
        <p:txBody>
          <a:bodyPr/>
          <a:lstStyle/>
          <a:p>
            <a:endParaRPr lang="en-US"/>
          </a:p>
        </p:txBody>
      </p:sp>
      <p:sp>
        <p:nvSpPr>
          <p:cNvPr id="14" name="TextBox 14"/>
          <p:cNvSpPr txBox="1"/>
          <p:nvPr/>
        </p:nvSpPr>
        <p:spPr>
          <a:xfrm>
            <a:off x="4379089" y="1564985"/>
            <a:ext cx="11547801" cy="930275"/>
          </a:xfrm>
          <a:prstGeom prst="rect">
            <a:avLst/>
          </a:prstGeom>
        </p:spPr>
        <p:txBody>
          <a:bodyPr lIns="0" tIns="0" rIns="0" bIns="0" rtlCol="0" anchor="t">
            <a:spAutoFit/>
          </a:bodyPr>
          <a:lstStyle/>
          <a:p>
            <a:pPr algn="l">
              <a:lnSpc>
                <a:spcPts val="7150"/>
              </a:lnSpc>
            </a:pPr>
            <a:r>
              <a:rPr lang="en-US" sz="6500">
                <a:solidFill>
                  <a:srgbClr val="040404"/>
                </a:solidFill>
                <a:latin typeface="Garet ExtraBold"/>
              </a:rPr>
              <a:t>ETF Correlation Analysis </a:t>
            </a:r>
          </a:p>
        </p:txBody>
      </p:sp>
      <p:sp>
        <p:nvSpPr>
          <p:cNvPr id="15" name="TextBox 15"/>
          <p:cNvSpPr txBox="1"/>
          <p:nvPr/>
        </p:nvSpPr>
        <p:spPr>
          <a:xfrm>
            <a:off x="16155491" y="8527601"/>
            <a:ext cx="742736" cy="675006"/>
          </a:xfrm>
          <a:prstGeom prst="rect">
            <a:avLst/>
          </a:prstGeom>
        </p:spPr>
        <p:txBody>
          <a:bodyPr lIns="0" tIns="0" rIns="0" bIns="0" rtlCol="0" anchor="t">
            <a:spAutoFit/>
          </a:bodyPr>
          <a:lstStyle/>
          <a:p>
            <a:pPr algn="ctr">
              <a:lnSpc>
                <a:spcPts val="5559"/>
              </a:lnSpc>
              <a:spcBef>
                <a:spcPct val="0"/>
              </a:spcBef>
            </a:pPr>
            <a:r>
              <a:rPr lang="en-US" sz="3999">
                <a:solidFill>
                  <a:srgbClr val="040404"/>
                </a:solidFill>
                <a:latin typeface="Garet ExtraBold"/>
              </a:rPr>
              <a:t>19</a:t>
            </a:r>
          </a:p>
        </p:txBody>
      </p:sp>
      <p:sp>
        <p:nvSpPr>
          <p:cNvPr id="16" name="Freeform 16"/>
          <p:cNvSpPr/>
          <p:nvPr/>
        </p:nvSpPr>
        <p:spPr>
          <a:xfrm>
            <a:off x="9144000" y="2735282"/>
            <a:ext cx="8415610" cy="6747095"/>
          </a:xfrm>
          <a:custGeom>
            <a:avLst/>
            <a:gdLst/>
            <a:ahLst/>
            <a:cxnLst/>
            <a:rect l="l" t="t" r="r" b="b"/>
            <a:pathLst>
              <a:path w="8415610" h="6747095">
                <a:moveTo>
                  <a:pt x="0" y="0"/>
                </a:moveTo>
                <a:lnTo>
                  <a:pt x="8415610" y="0"/>
                </a:lnTo>
                <a:lnTo>
                  <a:pt x="8415610" y="6747095"/>
                </a:lnTo>
                <a:lnTo>
                  <a:pt x="0" y="6747095"/>
                </a:lnTo>
                <a:lnTo>
                  <a:pt x="0" y="0"/>
                </a:lnTo>
                <a:close/>
              </a:path>
            </a:pathLst>
          </a:custGeom>
          <a:blipFill>
            <a:blip r:embed="rId9"/>
            <a:stretch>
              <a:fillRect r="-15081"/>
            </a:stretch>
          </a:blipFill>
        </p:spPr>
        <p:txBody>
          <a:bodyPr/>
          <a:lstStyle/>
          <a:p>
            <a:endParaRPr lang="en-US"/>
          </a:p>
        </p:txBody>
      </p:sp>
      <p:sp>
        <p:nvSpPr>
          <p:cNvPr id="17" name="TextBox 17"/>
          <p:cNvSpPr txBox="1"/>
          <p:nvPr/>
        </p:nvSpPr>
        <p:spPr>
          <a:xfrm>
            <a:off x="13476692" y="464693"/>
            <a:ext cx="3792133" cy="1128014"/>
          </a:xfrm>
          <a:prstGeom prst="rect">
            <a:avLst/>
          </a:prstGeom>
        </p:spPr>
        <p:txBody>
          <a:bodyPr lIns="0" tIns="0" rIns="0" bIns="0" rtlCol="0" anchor="t">
            <a:spAutoFit/>
          </a:bodyPr>
          <a:lstStyle/>
          <a:p>
            <a:pPr algn="r">
              <a:lnSpc>
                <a:spcPts val="3057"/>
              </a:lnSpc>
            </a:pPr>
            <a:r>
              <a:rPr lang="en-US" sz="2199">
                <a:solidFill>
                  <a:srgbClr val="040404"/>
                </a:solidFill>
                <a:latin typeface="Garet ExtraBold"/>
              </a:rPr>
              <a:t>GreenTech Wealth Innovations</a:t>
            </a:r>
          </a:p>
          <a:p>
            <a:pPr algn="r">
              <a:lnSpc>
                <a:spcPts val="3057"/>
              </a:lnSpc>
              <a:spcBef>
                <a:spcPct val="0"/>
              </a:spcBef>
            </a:pPr>
            <a:endParaRPr lang="en-US" sz="2199">
              <a:solidFill>
                <a:srgbClr val="040404"/>
              </a:solidFill>
              <a:latin typeface="Garet ExtraBol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2F2F0"/>
        </a:solidFill>
        <a:effectLst/>
      </p:bgPr>
    </p:bg>
    <p:spTree>
      <p:nvGrpSpPr>
        <p:cNvPr id="1" name=""/>
        <p:cNvGrpSpPr/>
        <p:nvPr/>
      </p:nvGrpSpPr>
      <p:grpSpPr>
        <a:xfrm>
          <a:off x="0" y="0"/>
          <a:ext cx="0" cy="0"/>
          <a:chOff x="0" y="0"/>
          <a:chExt cx="0" cy="0"/>
        </a:xfrm>
      </p:grpSpPr>
      <p:sp>
        <p:nvSpPr>
          <p:cNvPr id="2" name="Freeform 2"/>
          <p:cNvSpPr/>
          <p:nvPr/>
        </p:nvSpPr>
        <p:spPr>
          <a:xfrm rot="2700000">
            <a:off x="14779749" y="5470953"/>
            <a:ext cx="4959103" cy="4959103"/>
          </a:xfrm>
          <a:custGeom>
            <a:avLst/>
            <a:gdLst/>
            <a:ahLst/>
            <a:cxnLst/>
            <a:rect l="l" t="t" r="r" b="b"/>
            <a:pathLst>
              <a:path w="4959103" h="4959103">
                <a:moveTo>
                  <a:pt x="0" y="0"/>
                </a:moveTo>
                <a:lnTo>
                  <a:pt x="4959102" y="0"/>
                </a:lnTo>
                <a:lnTo>
                  <a:pt x="4959102" y="4959103"/>
                </a:lnTo>
                <a:lnTo>
                  <a:pt x="0" y="495910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2700000">
            <a:off x="-2473400" y="106780"/>
            <a:ext cx="4988804" cy="4988804"/>
          </a:xfrm>
          <a:custGeom>
            <a:avLst/>
            <a:gdLst/>
            <a:ahLst/>
            <a:cxnLst/>
            <a:rect l="l" t="t" r="r" b="b"/>
            <a:pathLst>
              <a:path w="4988804" h="4988804">
                <a:moveTo>
                  <a:pt x="0" y="0"/>
                </a:moveTo>
                <a:lnTo>
                  <a:pt x="4988804" y="0"/>
                </a:lnTo>
                <a:lnTo>
                  <a:pt x="4988804" y="4988804"/>
                </a:lnTo>
                <a:lnTo>
                  <a:pt x="0" y="498880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rot="2700000">
            <a:off x="-1483234" y="6043099"/>
            <a:ext cx="2316204" cy="2316204"/>
          </a:xfrm>
          <a:custGeom>
            <a:avLst/>
            <a:gdLst/>
            <a:ahLst/>
            <a:cxnLst/>
            <a:rect l="l" t="t" r="r" b="b"/>
            <a:pathLst>
              <a:path w="2316204" h="2316204">
                <a:moveTo>
                  <a:pt x="0" y="0"/>
                </a:moveTo>
                <a:lnTo>
                  <a:pt x="2316204" y="0"/>
                </a:lnTo>
                <a:lnTo>
                  <a:pt x="2316204" y="2316204"/>
                </a:lnTo>
                <a:lnTo>
                  <a:pt x="0" y="231620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Freeform 5"/>
          <p:cNvSpPr/>
          <p:nvPr/>
        </p:nvSpPr>
        <p:spPr>
          <a:xfrm rot="2871165">
            <a:off x="764690" y="5469241"/>
            <a:ext cx="1024805" cy="1024805"/>
          </a:xfrm>
          <a:custGeom>
            <a:avLst/>
            <a:gdLst/>
            <a:ahLst/>
            <a:cxnLst/>
            <a:rect l="l" t="t" r="r" b="b"/>
            <a:pathLst>
              <a:path w="1024805" h="1024805">
                <a:moveTo>
                  <a:pt x="0" y="0"/>
                </a:moveTo>
                <a:lnTo>
                  <a:pt x="1024805" y="0"/>
                </a:lnTo>
                <a:lnTo>
                  <a:pt x="1024805" y="1024805"/>
                </a:lnTo>
                <a:lnTo>
                  <a:pt x="0" y="102480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6" name="Freeform 6"/>
          <p:cNvSpPr/>
          <p:nvPr/>
        </p:nvSpPr>
        <p:spPr>
          <a:xfrm rot="2871165">
            <a:off x="18011879" y="4327246"/>
            <a:ext cx="1024805" cy="1024805"/>
          </a:xfrm>
          <a:custGeom>
            <a:avLst/>
            <a:gdLst/>
            <a:ahLst/>
            <a:cxnLst/>
            <a:rect l="l" t="t" r="r" b="b"/>
            <a:pathLst>
              <a:path w="1024805" h="1024805">
                <a:moveTo>
                  <a:pt x="0" y="0"/>
                </a:moveTo>
                <a:lnTo>
                  <a:pt x="1024804" y="0"/>
                </a:lnTo>
                <a:lnTo>
                  <a:pt x="1024804" y="1024805"/>
                </a:lnTo>
                <a:lnTo>
                  <a:pt x="0" y="102480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7" name="Freeform 7"/>
          <p:cNvSpPr/>
          <p:nvPr/>
        </p:nvSpPr>
        <p:spPr>
          <a:xfrm rot="2871165">
            <a:off x="1815506" y="274404"/>
            <a:ext cx="503619" cy="503619"/>
          </a:xfrm>
          <a:custGeom>
            <a:avLst/>
            <a:gdLst/>
            <a:ahLst/>
            <a:cxnLst/>
            <a:rect l="l" t="t" r="r" b="b"/>
            <a:pathLst>
              <a:path w="503619" h="503619">
                <a:moveTo>
                  <a:pt x="0" y="0"/>
                </a:moveTo>
                <a:lnTo>
                  <a:pt x="503619" y="0"/>
                </a:lnTo>
                <a:lnTo>
                  <a:pt x="503619" y="503619"/>
                </a:lnTo>
                <a:lnTo>
                  <a:pt x="0" y="50361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8" name="Freeform 8"/>
          <p:cNvSpPr/>
          <p:nvPr/>
        </p:nvSpPr>
        <p:spPr>
          <a:xfrm rot="2871165">
            <a:off x="17548723" y="4045887"/>
            <a:ext cx="503619" cy="503619"/>
          </a:xfrm>
          <a:custGeom>
            <a:avLst/>
            <a:gdLst/>
            <a:ahLst/>
            <a:cxnLst/>
            <a:rect l="l" t="t" r="r" b="b"/>
            <a:pathLst>
              <a:path w="503619" h="503619">
                <a:moveTo>
                  <a:pt x="0" y="0"/>
                </a:moveTo>
                <a:lnTo>
                  <a:pt x="503619" y="0"/>
                </a:lnTo>
                <a:lnTo>
                  <a:pt x="503619" y="503619"/>
                </a:lnTo>
                <a:lnTo>
                  <a:pt x="0" y="50361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9" name="Freeform 9"/>
          <p:cNvSpPr/>
          <p:nvPr/>
        </p:nvSpPr>
        <p:spPr>
          <a:xfrm rot="2871165">
            <a:off x="2846386" y="4520784"/>
            <a:ext cx="282567" cy="282567"/>
          </a:xfrm>
          <a:custGeom>
            <a:avLst/>
            <a:gdLst/>
            <a:ahLst/>
            <a:cxnLst/>
            <a:rect l="l" t="t" r="r" b="b"/>
            <a:pathLst>
              <a:path w="282567" h="282567">
                <a:moveTo>
                  <a:pt x="0" y="0"/>
                </a:moveTo>
                <a:lnTo>
                  <a:pt x="282566" y="0"/>
                </a:lnTo>
                <a:lnTo>
                  <a:pt x="282566" y="282567"/>
                </a:lnTo>
                <a:lnTo>
                  <a:pt x="0" y="28256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0" name="Freeform 10"/>
          <p:cNvSpPr/>
          <p:nvPr/>
        </p:nvSpPr>
        <p:spPr>
          <a:xfrm rot="2871165">
            <a:off x="7256870" y="5574652"/>
            <a:ext cx="282567" cy="282567"/>
          </a:xfrm>
          <a:custGeom>
            <a:avLst/>
            <a:gdLst/>
            <a:ahLst/>
            <a:cxnLst/>
            <a:rect l="l" t="t" r="r" b="b"/>
            <a:pathLst>
              <a:path w="282567" h="282567">
                <a:moveTo>
                  <a:pt x="0" y="0"/>
                </a:moveTo>
                <a:lnTo>
                  <a:pt x="282566" y="0"/>
                </a:lnTo>
                <a:lnTo>
                  <a:pt x="282566" y="282567"/>
                </a:lnTo>
                <a:lnTo>
                  <a:pt x="0" y="28256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1" name="Freeform 11"/>
          <p:cNvSpPr/>
          <p:nvPr/>
        </p:nvSpPr>
        <p:spPr>
          <a:xfrm rot="2871165">
            <a:off x="2794325" y="5574652"/>
            <a:ext cx="282567" cy="282567"/>
          </a:xfrm>
          <a:custGeom>
            <a:avLst/>
            <a:gdLst/>
            <a:ahLst/>
            <a:cxnLst/>
            <a:rect l="l" t="t" r="r" b="b"/>
            <a:pathLst>
              <a:path w="282567" h="282567">
                <a:moveTo>
                  <a:pt x="0" y="0"/>
                </a:moveTo>
                <a:lnTo>
                  <a:pt x="282567" y="0"/>
                </a:lnTo>
                <a:lnTo>
                  <a:pt x="282567" y="282567"/>
                </a:lnTo>
                <a:lnTo>
                  <a:pt x="0" y="28256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2" name="Freeform 12"/>
          <p:cNvSpPr/>
          <p:nvPr/>
        </p:nvSpPr>
        <p:spPr>
          <a:xfrm rot="2871165">
            <a:off x="7256870" y="6608250"/>
            <a:ext cx="282567" cy="282567"/>
          </a:xfrm>
          <a:custGeom>
            <a:avLst/>
            <a:gdLst/>
            <a:ahLst/>
            <a:cxnLst/>
            <a:rect l="l" t="t" r="r" b="b"/>
            <a:pathLst>
              <a:path w="282567" h="282567">
                <a:moveTo>
                  <a:pt x="0" y="0"/>
                </a:moveTo>
                <a:lnTo>
                  <a:pt x="282566" y="0"/>
                </a:lnTo>
                <a:lnTo>
                  <a:pt x="282566" y="282567"/>
                </a:lnTo>
                <a:lnTo>
                  <a:pt x="0" y="28256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3" name="Freeform 13"/>
          <p:cNvSpPr/>
          <p:nvPr/>
        </p:nvSpPr>
        <p:spPr>
          <a:xfrm rot="2871165">
            <a:off x="2794325" y="6614122"/>
            <a:ext cx="282567" cy="282567"/>
          </a:xfrm>
          <a:custGeom>
            <a:avLst/>
            <a:gdLst/>
            <a:ahLst/>
            <a:cxnLst/>
            <a:rect l="l" t="t" r="r" b="b"/>
            <a:pathLst>
              <a:path w="282567" h="282567">
                <a:moveTo>
                  <a:pt x="0" y="0"/>
                </a:moveTo>
                <a:lnTo>
                  <a:pt x="282567" y="0"/>
                </a:lnTo>
                <a:lnTo>
                  <a:pt x="282567" y="282566"/>
                </a:lnTo>
                <a:lnTo>
                  <a:pt x="0" y="2825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4" name="Freeform 14"/>
          <p:cNvSpPr/>
          <p:nvPr/>
        </p:nvSpPr>
        <p:spPr>
          <a:xfrm rot="2871165">
            <a:off x="7256870" y="4525942"/>
            <a:ext cx="282567" cy="282567"/>
          </a:xfrm>
          <a:custGeom>
            <a:avLst/>
            <a:gdLst/>
            <a:ahLst/>
            <a:cxnLst/>
            <a:rect l="l" t="t" r="r" b="b"/>
            <a:pathLst>
              <a:path w="282567" h="282567">
                <a:moveTo>
                  <a:pt x="0" y="0"/>
                </a:moveTo>
                <a:lnTo>
                  <a:pt x="282566" y="0"/>
                </a:lnTo>
                <a:lnTo>
                  <a:pt x="282566" y="282566"/>
                </a:lnTo>
                <a:lnTo>
                  <a:pt x="0" y="2825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5" name="Freeform 15"/>
          <p:cNvSpPr/>
          <p:nvPr/>
        </p:nvSpPr>
        <p:spPr>
          <a:xfrm rot="2871165">
            <a:off x="11407118" y="4558710"/>
            <a:ext cx="282567" cy="282567"/>
          </a:xfrm>
          <a:custGeom>
            <a:avLst/>
            <a:gdLst/>
            <a:ahLst/>
            <a:cxnLst/>
            <a:rect l="l" t="t" r="r" b="b"/>
            <a:pathLst>
              <a:path w="282567" h="282567">
                <a:moveTo>
                  <a:pt x="0" y="0"/>
                </a:moveTo>
                <a:lnTo>
                  <a:pt x="282567" y="0"/>
                </a:lnTo>
                <a:lnTo>
                  <a:pt x="282567" y="282567"/>
                </a:lnTo>
                <a:lnTo>
                  <a:pt x="0" y="28256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6" name="Freeform 16"/>
          <p:cNvSpPr/>
          <p:nvPr/>
        </p:nvSpPr>
        <p:spPr>
          <a:xfrm rot="2871165">
            <a:off x="11384073" y="6632433"/>
            <a:ext cx="284018" cy="284018"/>
          </a:xfrm>
          <a:custGeom>
            <a:avLst/>
            <a:gdLst/>
            <a:ahLst/>
            <a:cxnLst/>
            <a:rect l="l" t="t" r="r" b="b"/>
            <a:pathLst>
              <a:path w="284018" h="284018">
                <a:moveTo>
                  <a:pt x="0" y="0"/>
                </a:moveTo>
                <a:lnTo>
                  <a:pt x="284019" y="0"/>
                </a:lnTo>
                <a:lnTo>
                  <a:pt x="284019" y="284019"/>
                </a:lnTo>
                <a:lnTo>
                  <a:pt x="0" y="28401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7" name="Freeform 17"/>
          <p:cNvSpPr/>
          <p:nvPr/>
        </p:nvSpPr>
        <p:spPr>
          <a:xfrm rot="2700000">
            <a:off x="13672865" y="8490671"/>
            <a:ext cx="1596704" cy="1596704"/>
          </a:xfrm>
          <a:custGeom>
            <a:avLst/>
            <a:gdLst/>
            <a:ahLst/>
            <a:cxnLst/>
            <a:rect l="l" t="t" r="r" b="b"/>
            <a:pathLst>
              <a:path w="1596704" h="1596704">
                <a:moveTo>
                  <a:pt x="0" y="0"/>
                </a:moveTo>
                <a:lnTo>
                  <a:pt x="1596704" y="0"/>
                </a:lnTo>
                <a:lnTo>
                  <a:pt x="1596704" y="1596704"/>
                </a:lnTo>
                <a:lnTo>
                  <a:pt x="0" y="159670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8" name="Freeform 18"/>
          <p:cNvSpPr/>
          <p:nvPr/>
        </p:nvSpPr>
        <p:spPr>
          <a:xfrm rot="2700000">
            <a:off x="1794636" y="856901"/>
            <a:ext cx="1596704" cy="1596704"/>
          </a:xfrm>
          <a:custGeom>
            <a:avLst/>
            <a:gdLst/>
            <a:ahLst/>
            <a:cxnLst/>
            <a:rect l="l" t="t" r="r" b="b"/>
            <a:pathLst>
              <a:path w="1596704" h="1596704">
                <a:moveTo>
                  <a:pt x="0" y="0"/>
                </a:moveTo>
                <a:lnTo>
                  <a:pt x="1596704" y="0"/>
                </a:lnTo>
                <a:lnTo>
                  <a:pt x="1596704" y="1596704"/>
                </a:lnTo>
                <a:lnTo>
                  <a:pt x="0" y="159670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9" name="TextBox 19"/>
          <p:cNvSpPr txBox="1"/>
          <p:nvPr/>
        </p:nvSpPr>
        <p:spPr>
          <a:xfrm>
            <a:off x="2687743" y="1700690"/>
            <a:ext cx="12912515" cy="1285875"/>
          </a:xfrm>
          <a:prstGeom prst="rect">
            <a:avLst/>
          </a:prstGeom>
        </p:spPr>
        <p:txBody>
          <a:bodyPr lIns="0" tIns="0" rIns="0" bIns="0" rtlCol="0" anchor="t">
            <a:spAutoFit/>
          </a:bodyPr>
          <a:lstStyle/>
          <a:p>
            <a:pPr algn="ctr">
              <a:lnSpc>
                <a:spcPts val="9900"/>
              </a:lnSpc>
            </a:pPr>
            <a:r>
              <a:rPr lang="en-US" sz="9000">
                <a:solidFill>
                  <a:srgbClr val="040404"/>
                </a:solidFill>
                <a:latin typeface="Garet ExtraBold"/>
              </a:rPr>
              <a:t>CONTENT</a:t>
            </a:r>
          </a:p>
        </p:txBody>
      </p:sp>
      <p:sp>
        <p:nvSpPr>
          <p:cNvPr id="20" name="TextBox 20"/>
          <p:cNvSpPr txBox="1"/>
          <p:nvPr/>
        </p:nvSpPr>
        <p:spPr>
          <a:xfrm>
            <a:off x="13754801" y="248826"/>
            <a:ext cx="3792133" cy="1128014"/>
          </a:xfrm>
          <a:prstGeom prst="rect">
            <a:avLst/>
          </a:prstGeom>
        </p:spPr>
        <p:txBody>
          <a:bodyPr lIns="0" tIns="0" rIns="0" bIns="0" rtlCol="0" anchor="t">
            <a:spAutoFit/>
          </a:bodyPr>
          <a:lstStyle/>
          <a:p>
            <a:pPr algn="r">
              <a:lnSpc>
                <a:spcPts val="3057"/>
              </a:lnSpc>
            </a:pPr>
            <a:r>
              <a:rPr lang="en-US" sz="2199">
                <a:solidFill>
                  <a:srgbClr val="040404"/>
                </a:solidFill>
                <a:latin typeface="Garet ExtraBold"/>
              </a:rPr>
              <a:t>GreenTech Wealth Innovations</a:t>
            </a:r>
          </a:p>
          <a:p>
            <a:pPr algn="r">
              <a:lnSpc>
                <a:spcPts val="3057"/>
              </a:lnSpc>
              <a:spcBef>
                <a:spcPct val="0"/>
              </a:spcBef>
            </a:pPr>
            <a:endParaRPr lang="en-US" sz="2199">
              <a:solidFill>
                <a:srgbClr val="040404"/>
              </a:solidFill>
              <a:latin typeface="Garet ExtraBold"/>
            </a:endParaRPr>
          </a:p>
        </p:txBody>
      </p:sp>
      <p:sp>
        <p:nvSpPr>
          <p:cNvPr id="21" name="TextBox 21"/>
          <p:cNvSpPr txBox="1"/>
          <p:nvPr/>
        </p:nvSpPr>
        <p:spPr>
          <a:xfrm>
            <a:off x="7692960" y="5516354"/>
            <a:ext cx="2680040" cy="399288"/>
          </a:xfrm>
          <a:prstGeom prst="rect">
            <a:avLst/>
          </a:prstGeom>
        </p:spPr>
        <p:txBody>
          <a:bodyPr lIns="0" tIns="0" rIns="0" bIns="0" rtlCol="0" anchor="t">
            <a:spAutoFit/>
          </a:bodyPr>
          <a:lstStyle/>
          <a:p>
            <a:pPr algn="l">
              <a:lnSpc>
                <a:spcPts val="3336"/>
              </a:lnSpc>
              <a:spcBef>
                <a:spcPct val="0"/>
              </a:spcBef>
            </a:pPr>
            <a:r>
              <a:rPr lang="en-US" sz="2400">
                <a:solidFill>
                  <a:srgbClr val="040404"/>
                </a:solidFill>
                <a:latin typeface="Garet Ultra-Bold"/>
              </a:rPr>
              <a:t>CHOOSE MODEL</a:t>
            </a:r>
          </a:p>
        </p:txBody>
      </p:sp>
      <p:sp>
        <p:nvSpPr>
          <p:cNvPr id="22" name="TextBox 22"/>
          <p:cNvSpPr txBox="1"/>
          <p:nvPr/>
        </p:nvSpPr>
        <p:spPr>
          <a:xfrm>
            <a:off x="3278864" y="4462337"/>
            <a:ext cx="2072554" cy="399288"/>
          </a:xfrm>
          <a:prstGeom prst="rect">
            <a:avLst/>
          </a:prstGeom>
        </p:spPr>
        <p:txBody>
          <a:bodyPr lIns="0" tIns="0" rIns="0" bIns="0" rtlCol="0" anchor="t">
            <a:spAutoFit/>
          </a:bodyPr>
          <a:lstStyle/>
          <a:p>
            <a:pPr algn="l">
              <a:lnSpc>
                <a:spcPts val="3336"/>
              </a:lnSpc>
              <a:spcBef>
                <a:spcPct val="0"/>
              </a:spcBef>
            </a:pPr>
            <a:r>
              <a:rPr lang="en-US" sz="2400">
                <a:solidFill>
                  <a:srgbClr val="040404"/>
                </a:solidFill>
                <a:latin typeface="Garet Ultra-Bold"/>
              </a:rPr>
              <a:t>MISSION</a:t>
            </a:r>
          </a:p>
        </p:txBody>
      </p:sp>
      <p:sp>
        <p:nvSpPr>
          <p:cNvPr id="23" name="TextBox 23"/>
          <p:cNvSpPr txBox="1"/>
          <p:nvPr/>
        </p:nvSpPr>
        <p:spPr>
          <a:xfrm>
            <a:off x="7692960" y="6549951"/>
            <a:ext cx="2680040" cy="399288"/>
          </a:xfrm>
          <a:prstGeom prst="rect">
            <a:avLst/>
          </a:prstGeom>
        </p:spPr>
        <p:txBody>
          <a:bodyPr lIns="0" tIns="0" rIns="0" bIns="0" rtlCol="0" anchor="t">
            <a:spAutoFit/>
          </a:bodyPr>
          <a:lstStyle/>
          <a:p>
            <a:pPr algn="l">
              <a:lnSpc>
                <a:spcPts val="3336"/>
              </a:lnSpc>
              <a:spcBef>
                <a:spcPct val="0"/>
              </a:spcBef>
            </a:pPr>
            <a:r>
              <a:rPr lang="en-US" sz="2400">
                <a:solidFill>
                  <a:srgbClr val="040404"/>
                </a:solidFill>
                <a:latin typeface="Garet Ultra-Bold"/>
              </a:rPr>
              <a:t>RESULTS</a:t>
            </a:r>
          </a:p>
        </p:txBody>
      </p:sp>
      <p:sp>
        <p:nvSpPr>
          <p:cNvPr id="24" name="TextBox 24"/>
          <p:cNvSpPr txBox="1"/>
          <p:nvPr/>
        </p:nvSpPr>
        <p:spPr>
          <a:xfrm>
            <a:off x="3235138" y="6555823"/>
            <a:ext cx="2659092" cy="399139"/>
          </a:xfrm>
          <a:prstGeom prst="rect">
            <a:avLst/>
          </a:prstGeom>
        </p:spPr>
        <p:txBody>
          <a:bodyPr lIns="0" tIns="0" rIns="0" bIns="0" rtlCol="0" anchor="t">
            <a:spAutoFit/>
          </a:bodyPr>
          <a:lstStyle/>
          <a:p>
            <a:pPr algn="l">
              <a:lnSpc>
                <a:spcPts val="3336"/>
              </a:lnSpc>
              <a:spcBef>
                <a:spcPct val="0"/>
              </a:spcBef>
            </a:pPr>
            <a:r>
              <a:rPr lang="en-US" sz="2400">
                <a:solidFill>
                  <a:srgbClr val="040404"/>
                </a:solidFill>
                <a:latin typeface="Garet Ultra-Bold"/>
              </a:rPr>
              <a:t>OUR TEAM</a:t>
            </a:r>
          </a:p>
        </p:txBody>
      </p:sp>
      <p:sp>
        <p:nvSpPr>
          <p:cNvPr id="25" name="TextBox 25"/>
          <p:cNvSpPr txBox="1"/>
          <p:nvPr/>
        </p:nvSpPr>
        <p:spPr>
          <a:xfrm>
            <a:off x="7689348" y="4448605"/>
            <a:ext cx="2962143" cy="399288"/>
          </a:xfrm>
          <a:prstGeom prst="rect">
            <a:avLst/>
          </a:prstGeom>
        </p:spPr>
        <p:txBody>
          <a:bodyPr lIns="0" tIns="0" rIns="0" bIns="0" rtlCol="0" anchor="t">
            <a:spAutoFit/>
          </a:bodyPr>
          <a:lstStyle/>
          <a:p>
            <a:pPr algn="l">
              <a:lnSpc>
                <a:spcPts val="3336"/>
              </a:lnSpc>
              <a:spcBef>
                <a:spcPct val="0"/>
              </a:spcBef>
            </a:pPr>
            <a:r>
              <a:rPr lang="en-US" sz="2400">
                <a:solidFill>
                  <a:srgbClr val="040404"/>
                </a:solidFill>
                <a:latin typeface="Garet Ultra-Bold"/>
              </a:rPr>
              <a:t>OUR PROCESS  </a:t>
            </a:r>
          </a:p>
        </p:txBody>
      </p:sp>
      <p:sp>
        <p:nvSpPr>
          <p:cNvPr id="26" name="TextBox 26"/>
          <p:cNvSpPr txBox="1"/>
          <p:nvPr/>
        </p:nvSpPr>
        <p:spPr>
          <a:xfrm>
            <a:off x="11843209" y="4500412"/>
            <a:ext cx="2680040" cy="399139"/>
          </a:xfrm>
          <a:prstGeom prst="rect">
            <a:avLst/>
          </a:prstGeom>
        </p:spPr>
        <p:txBody>
          <a:bodyPr lIns="0" tIns="0" rIns="0" bIns="0" rtlCol="0" anchor="t">
            <a:spAutoFit/>
          </a:bodyPr>
          <a:lstStyle/>
          <a:p>
            <a:pPr algn="l">
              <a:lnSpc>
                <a:spcPts val="3336"/>
              </a:lnSpc>
              <a:spcBef>
                <a:spcPct val="0"/>
              </a:spcBef>
            </a:pPr>
            <a:r>
              <a:rPr lang="en-US" sz="2400">
                <a:solidFill>
                  <a:srgbClr val="040404"/>
                </a:solidFill>
                <a:latin typeface="Garet Ultra-Bold"/>
              </a:rPr>
              <a:t>PORTFOLIO</a:t>
            </a:r>
          </a:p>
        </p:txBody>
      </p:sp>
      <p:sp>
        <p:nvSpPr>
          <p:cNvPr id="27" name="TextBox 27"/>
          <p:cNvSpPr txBox="1"/>
          <p:nvPr/>
        </p:nvSpPr>
        <p:spPr>
          <a:xfrm>
            <a:off x="11827151" y="6564506"/>
            <a:ext cx="2672754" cy="410519"/>
          </a:xfrm>
          <a:prstGeom prst="rect">
            <a:avLst/>
          </a:prstGeom>
        </p:spPr>
        <p:txBody>
          <a:bodyPr lIns="0" tIns="0" rIns="0" bIns="0" rtlCol="0" anchor="t">
            <a:spAutoFit/>
          </a:bodyPr>
          <a:lstStyle/>
          <a:p>
            <a:pPr algn="l">
              <a:lnSpc>
                <a:spcPts val="3353"/>
              </a:lnSpc>
              <a:spcBef>
                <a:spcPct val="0"/>
              </a:spcBef>
            </a:pPr>
            <a:r>
              <a:rPr lang="en-US" sz="2412">
                <a:solidFill>
                  <a:srgbClr val="040404"/>
                </a:solidFill>
                <a:latin typeface="Garet Ultra-Bold"/>
              </a:rPr>
              <a:t>CONTACT US</a:t>
            </a:r>
          </a:p>
        </p:txBody>
      </p:sp>
      <p:grpSp>
        <p:nvGrpSpPr>
          <p:cNvPr id="28" name="Group 28"/>
          <p:cNvGrpSpPr/>
          <p:nvPr/>
        </p:nvGrpSpPr>
        <p:grpSpPr>
          <a:xfrm>
            <a:off x="16971666" y="5143500"/>
            <a:ext cx="575268" cy="575268"/>
            <a:chOff x="0" y="0"/>
            <a:chExt cx="812800" cy="812800"/>
          </a:xfrm>
        </p:grpSpPr>
        <p:sp>
          <p:nvSpPr>
            <p:cNvPr id="29" name="Freeform 2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4B8AB"/>
            </a:solidFill>
          </p:spPr>
          <p:txBody>
            <a:bodyPr/>
            <a:lstStyle/>
            <a:p>
              <a:endParaRPr lang="en-US"/>
            </a:p>
          </p:txBody>
        </p:sp>
        <p:sp>
          <p:nvSpPr>
            <p:cNvPr id="30" name="TextBox 30"/>
            <p:cNvSpPr txBox="1"/>
            <p:nvPr/>
          </p:nvSpPr>
          <p:spPr>
            <a:xfrm>
              <a:off x="76200" y="28575"/>
              <a:ext cx="660400" cy="708025"/>
            </a:xfrm>
            <a:prstGeom prst="rect">
              <a:avLst/>
            </a:prstGeom>
          </p:spPr>
          <p:txBody>
            <a:bodyPr lIns="50800" tIns="50800" rIns="50800" bIns="50800" rtlCol="0" anchor="ctr"/>
            <a:lstStyle/>
            <a:p>
              <a:pPr algn="ctr">
                <a:lnSpc>
                  <a:spcPts val="3336"/>
                </a:lnSpc>
              </a:pPr>
              <a:endParaRPr/>
            </a:p>
          </p:txBody>
        </p:sp>
      </p:grpSp>
      <p:grpSp>
        <p:nvGrpSpPr>
          <p:cNvPr id="31" name="Group 31"/>
          <p:cNvGrpSpPr/>
          <p:nvPr/>
        </p:nvGrpSpPr>
        <p:grpSpPr>
          <a:xfrm>
            <a:off x="-287634" y="4685056"/>
            <a:ext cx="575268" cy="575268"/>
            <a:chOff x="0" y="0"/>
            <a:chExt cx="812800" cy="812800"/>
          </a:xfrm>
        </p:grpSpPr>
        <p:sp>
          <p:nvSpPr>
            <p:cNvPr id="32" name="Freeform 3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4B8AB"/>
            </a:solidFill>
          </p:spPr>
          <p:txBody>
            <a:bodyPr/>
            <a:lstStyle/>
            <a:p>
              <a:endParaRPr lang="en-US"/>
            </a:p>
          </p:txBody>
        </p:sp>
        <p:sp>
          <p:nvSpPr>
            <p:cNvPr id="33" name="TextBox 33"/>
            <p:cNvSpPr txBox="1"/>
            <p:nvPr/>
          </p:nvSpPr>
          <p:spPr>
            <a:xfrm>
              <a:off x="76200" y="28575"/>
              <a:ext cx="660400" cy="708025"/>
            </a:xfrm>
            <a:prstGeom prst="rect">
              <a:avLst/>
            </a:prstGeom>
          </p:spPr>
          <p:txBody>
            <a:bodyPr lIns="50800" tIns="50800" rIns="50800" bIns="50800" rtlCol="0" anchor="ctr"/>
            <a:lstStyle/>
            <a:p>
              <a:pPr algn="ctr">
                <a:lnSpc>
                  <a:spcPts val="3336"/>
                </a:lnSpc>
              </a:pPr>
              <a:endParaRPr/>
            </a:p>
          </p:txBody>
        </p:sp>
      </p:grpSp>
      <p:sp>
        <p:nvSpPr>
          <p:cNvPr id="34" name="TextBox 34"/>
          <p:cNvSpPr txBox="1"/>
          <p:nvPr/>
        </p:nvSpPr>
        <p:spPr>
          <a:xfrm>
            <a:off x="3226803" y="5468752"/>
            <a:ext cx="2962143" cy="409728"/>
          </a:xfrm>
          <a:prstGeom prst="rect">
            <a:avLst/>
          </a:prstGeom>
        </p:spPr>
        <p:txBody>
          <a:bodyPr lIns="0" tIns="0" rIns="0" bIns="0" rtlCol="0" anchor="t">
            <a:spAutoFit/>
          </a:bodyPr>
          <a:lstStyle/>
          <a:p>
            <a:pPr algn="l">
              <a:lnSpc>
                <a:spcPts val="3336"/>
              </a:lnSpc>
              <a:spcBef>
                <a:spcPct val="0"/>
              </a:spcBef>
            </a:pPr>
            <a:r>
              <a:rPr lang="en-US" sz="2400" dirty="0">
                <a:solidFill>
                  <a:srgbClr val="040404"/>
                </a:solidFill>
                <a:latin typeface="Garet Ultra-Bold"/>
              </a:rPr>
              <a:t>INTRODUCTION </a:t>
            </a:r>
          </a:p>
        </p:txBody>
      </p:sp>
      <p:sp>
        <p:nvSpPr>
          <p:cNvPr id="35" name="Freeform 35"/>
          <p:cNvSpPr/>
          <p:nvPr/>
        </p:nvSpPr>
        <p:spPr>
          <a:xfrm rot="2871165">
            <a:off x="11407418" y="5613027"/>
            <a:ext cx="284018" cy="284018"/>
          </a:xfrm>
          <a:custGeom>
            <a:avLst/>
            <a:gdLst/>
            <a:ahLst/>
            <a:cxnLst/>
            <a:rect l="l" t="t" r="r" b="b"/>
            <a:pathLst>
              <a:path w="284018" h="284018">
                <a:moveTo>
                  <a:pt x="0" y="0"/>
                </a:moveTo>
                <a:lnTo>
                  <a:pt x="284018" y="0"/>
                </a:lnTo>
                <a:lnTo>
                  <a:pt x="284018" y="284018"/>
                </a:lnTo>
                <a:lnTo>
                  <a:pt x="0" y="28401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6" name="TextBox 36"/>
          <p:cNvSpPr txBox="1"/>
          <p:nvPr/>
        </p:nvSpPr>
        <p:spPr>
          <a:xfrm>
            <a:off x="11850495" y="5545099"/>
            <a:ext cx="2672754" cy="410669"/>
          </a:xfrm>
          <a:prstGeom prst="rect">
            <a:avLst/>
          </a:prstGeom>
        </p:spPr>
        <p:txBody>
          <a:bodyPr lIns="0" tIns="0" rIns="0" bIns="0" rtlCol="0" anchor="t">
            <a:spAutoFit/>
          </a:bodyPr>
          <a:lstStyle/>
          <a:p>
            <a:pPr algn="l">
              <a:lnSpc>
                <a:spcPts val="3353"/>
              </a:lnSpc>
              <a:spcBef>
                <a:spcPct val="0"/>
              </a:spcBef>
            </a:pPr>
            <a:r>
              <a:rPr lang="en-US" sz="2412">
                <a:solidFill>
                  <a:srgbClr val="040404"/>
                </a:solidFill>
                <a:latin typeface="Garet Ultra-Bold"/>
              </a:rPr>
              <a:t>CODE </a:t>
            </a:r>
          </a:p>
        </p:txBody>
      </p:sp>
      <p:sp>
        <p:nvSpPr>
          <p:cNvPr id="37" name="Freeform 37"/>
          <p:cNvSpPr/>
          <p:nvPr/>
        </p:nvSpPr>
        <p:spPr>
          <a:xfrm rot="2871165">
            <a:off x="2794325" y="7441861"/>
            <a:ext cx="282567" cy="282567"/>
          </a:xfrm>
          <a:custGeom>
            <a:avLst/>
            <a:gdLst/>
            <a:ahLst/>
            <a:cxnLst/>
            <a:rect l="l" t="t" r="r" b="b"/>
            <a:pathLst>
              <a:path w="282567" h="282567">
                <a:moveTo>
                  <a:pt x="0" y="0"/>
                </a:moveTo>
                <a:lnTo>
                  <a:pt x="282567" y="0"/>
                </a:lnTo>
                <a:lnTo>
                  <a:pt x="282567" y="282566"/>
                </a:lnTo>
                <a:lnTo>
                  <a:pt x="0" y="2825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8" name="TextBox 38"/>
          <p:cNvSpPr txBox="1"/>
          <p:nvPr/>
        </p:nvSpPr>
        <p:spPr>
          <a:xfrm>
            <a:off x="3230416" y="7383562"/>
            <a:ext cx="2680040" cy="399288"/>
          </a:xfrm>
          <a:prstGeom prst="rect">
            <a:avLst/>
          </a:prstGeom>
        </p:spPr>
        <p:txBody>
          <a:bodyPr lIns="0" tIns="0" rIns="0" bIns="0" rtlCol="0" anchor="t">
            <a:spAutoFit/>
          </a:bodyPr>
          <a:lstStyle/>
          <a:p>
            <a:pPr algn="l">
              <a:lnSpc>
                <a:spcPts val="3336"/>
              </a:lnSpc>
              <a:spcBef>
                <a:spcPct val="0"/>
              </a:spcBef>
            </a:pPr>
            <a:r>
              <a:rPr lang="en-US" sz="2400">
                <a:solidFill>
                  <a:srgbClr val="040404"/>
                </a:solidFill>
                <a:latin typeface="Garet Ultra-Bold"/>
              </a:rPr>
              <a:t>CONTRIBUTION</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2F2F0"/>
        </a:solidFill>
        <a:effectLst/>
      </p:bgPr>
    </p:bg>
    <p:spTree>
      <p:nvGrpSpPr>
        <p:cNvPr id="1" name=""/>
        <p:cNvGrpSpPr/>
        <p:nvPr/>
      </p:nvGrpSpPr>
      <p:grpSpPr>
        <a:xfrm>
          <a:off x="0" y="0"/>
          <a:ext cx="0" cy="0"/>
          <a:chOff x="0" y="0"/>
          <a:chExt cx="0" cy="0"/>
        </a:xfrm>
      </p:grpSpPr>
      <p:sp>
        <p:nvSpPr>
          <p:cNvPr id="2" name="Freeform 2"/>
          <p:cNvSpPr/>
          <p:nvPr/>
        </p:nvSpPr>
        <p:spPr>
          <a:xfrm rot="2700000">
            <a:off x="-872654" y="2054567"/>
            <a:ext cx="1332444" cy="1332444"/>
          </a:xfrm>
          <a:custGeom>
            <a:avLst/>
            <a:gdLst/>
            <a:ahLst/>
            <a:cxnLst/>
            <a:rect l="l" t="t" r="r" b="b"/>
            <a:pathLst>
              <a:path w="1332444" h="1332444">
                <a:moveTo>
                  <a:pt x="0" y="0"/>
                </a:moveTo>
                <a:lnTo>
                  <a:pt x="1332444" y="0"/>
                </a:lnTo>
                <a:lnTo>
                  <a:pt x="1332444" y="1332444"/>
                </a:lnTo>
                <a:lnTo>
                  <a:pt x="0" y="133244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2700000">
            <a:off x="-813710" y="-1902070"/>
            <a:ext cx="4129182" cy="4129182"/>
          </a:xfrm>
          <a:custGeom>
            <a:avLst/>
            <a:gdLst/>
            <a:ahLst/>
            <a:cxnLst/>
            <a:rect l="l" t="t" r="r" b="b"/>
            <a:pathLst>
              <a:path w="4129182" h="4129182">
                <a:moveTo>
                  <a:pt x="0" y="0"/>
                </a:moveTo>
                <a:lnTo>
                  <a:pt x="4129181" y="0"/>
                </a:lnTo>
                <a:lnTo>
                  <a:pt x="4129181" y="4129182"/>
                </a:lnTo>
                <a:lnTo>
                  <a:pt x="0" y="41291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rot="2871165">
            <a:off x="2988502" y="1394066"/>
            <a:ext cx="503619" cy="503619"/>
          </a:xfrm>
          <a:custGeom>
            <a:avLst/>
            <a:gdLst/>
            <a:ahLst/>
            <a:cxnLst/>
            <a:rect l="l" t="t" r="r" b="b"/>
            <a:pathLst>
              <a:path w="503619" h="503619">
                <a:moveTo>
                  <a:pt x="0" y="0"/>
                </a:moveTo>
                <a:lnTo>
                  <a:pt x="503619" y="0"/>
                </a:lnTo>
                <a:lnTo>
                  <a:pt x="503619" y="503620"/>
                </a:lnTo>
                <a:lnTo>
                  <a:pt x="0" y="50362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5" name="Freeform 5"/>
          <p:cNvSpPr/>
          <p:nvPr/>
        </p:nvSpPr>
        <p:spPr>
          <a:xfrm rot="2700000">
            <a:off x="3407081" y="806601"/>
            <a:ext cx="805238" cy="805238"/>
          </a:xfrm>
          <a:custGeom>
            <a:avLst/>
            <a:gdLst/>
            <a:ahLst/>
            <a:cxnLst/>
            <a:rect l="l" t="t" r="r" b="b"/>
            <a:pathLst>
              <a:path w="805238" h="805238">
                <a:moveTo>
                  <a:pt x="0" y="0"/>
                </a:moveTo>
                <a:lnTo>
                  <a:pt x="805238" y="0"/>
                </a:lnTo>
                <a:lnTo>
                  <a:pt x="805238" y="805237"/>
                </a:lnTo>
                <a:lnTo>
                  <a:pt x="0" y="80523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pSp>
        <p:nvGrpSpPr>
          <p:cNvPr id="6" name="Group 6"/>
          <p:cNvGrpSpPr/>
          <p:nvPr/>
        </p:nvGrpSpPr>
        <p:grpSpPr>
          <a:xfrm>
            <a:off x="17859375" y="-267806"/>
            <a:ext cx="593949" cy="10899628"/>
            <a:chOff x="0" y="0"/>
            <a:chExt cx="156431" cy="2870684"/>
          </a:xfrm>
        </p:grpSpPr>
        <p:sp>
          <p:nvSpPr>
            <p:cNvPr id="7" name="Freeform 7"/>
            <p:cNvSpPr/>
            <p:nvPr/>
          </p:nvSpPr>
          <p:spPr>
            <a:xfrm>
              <a:off x="0" y="0"/>
              <a:ext cx="156431" cy="2870684"/>
            </a:xfrm>
            <a:custGeom>
              <a:avLst/>
              <a:gdLst/>
              <a:ahLst/>
              <a:cxnLst/>
              <a:rect l="l" t="t" r="r" b="b"/>
              <a:pathLst>
                <a:path w="156431" h="2870684">
                  <a:moveTo>
                    <a:pt x="0" y="0"/>
                  </a:moveTo>
                  <a:lnTo>
                    <a:pt x="156431" y="0"/>
                  </a:lnTo>
                  <a:lnTo>
                    <a:pt x="156431" y="2870684"/>
                  </a:lnTo>
                  <a:lnTo>
                    <a:pt x="0" y="2870684"/>
                  </a:lnTo>
                  <a:close/>
                </a:path>
              </a:pathLst>
            </a:custGeom>
            <a:solidFill>
              <a:srgbClr val="4F826F"/>
            </a:solidFill>
          </p:spPr>
          <p:txBody>
            <a:bodyPr/>
            <a:lstStyle/>
            <a:p>
              <a:endParaRPr lang="en-US"/>
            </a:p>
          </p:txBody>
        </p:sp>
        <p:sp>
          <p:nvSpPr>
            <p:cNvPr id="8" name="TextBox 8"/>
            <p:cNvSpPr txBox="1"/>
            <p:nvPr/>
          </p:nvSpPr>
          <p:spPr>
            <a:xfrm>
              <a:off x="0" y="-47625"/>
              <a:ext cx="156431" cy="2918309"/>
            </a:xfrm>
            <a:prstGeom prst="rect">
              <a:avLst/>
            </a:prstGeom>
          </p:spPr>
          <p:txBody>
            <a:bodyPr lIns="50800" tIns="50800" rIns="50800" bIns="50800" rtlCol="0" anchor="ctr"/>
            <a:lstStyle/>
            <a:p>
              <a:pPr algn="ctr">
                <a:lnSpc>
                  <a:spcPts val="3336"/>
                </a:lnSpc>
              </a:pPr>
              <a:endParaRPr/>
            </a:p>
          </p:txBody>
        </p:sp>
      </p:grpSp>
      <p:grpSp>
        <p:nvGrpSpPr>
          <p:cNvPr id="9" name="Group 9"/>
          <p:cNvGrpSpPr/>
          <p:nvPr/>
        </p:nvGrpSpPr>
        <p:grpSpPr>
          <a:xfrm>
            <a:off x="966572" y="1717239"/>
            <a:ext cx="568616" cy="568616"/>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4B8AB"/>
            </a:solidFill>
          </p:spPr>
          <p:txBody>
            <a:bodyPr/>
            <a:lstStyle/>
            <a:p>
              <a:endParaRPr lang="en-US"/>
            </a:p>
          </p:txBody>
        </p:sp>
        <p:sp>
          <p:nvSpPr>
            <p:cNvPr id="11" name="TextBox 11"/>
            <p:cNvSpPr txBox="1"/>
            <p:nvPr/>
          </p:nvSpPr>
          <p:spPr>
            <a:xfrm>
              <a:off x="76200" y="28575"/>
              <a:ext cx="660400" cy="708025"/>
            </a:xfrm>
            <a:prstGeom prst="rect">
              <a:avLst/>
            </a:prstGeom>
          </p:spPr>
          <p:txBody>
            <a:bodyPr lIns="50800" tIns="50800" rIns="50800" bIns="50800" rtlCol="0" anchor="ctr"/>
            <a:lstStyle/>
            <a:p>
              <a:pPr algn="ctr">
                <a:lnSpc>
                  <a:spcPts val="3336"/>
                </a:lnSpc>
              </a:pPr>
              <a:endParaRPr/>
            </a:p>
          </p:txBody>
        </p:sp>
      </p:grpSp>
      <p:sp>
        <p:nvSpPr>
          <p:cNvPr id="12" name="Freeform 12"/>
          <p:cNvSpPr/>
          <p:nvPr/>
        </p:nvSpPr>
        <p:spPr>
          <a:xfrm rot="2871165">
            <a:off x="16008302" y="8379810"/>
            <a:ext cx="1037114" cy="1037114"/>
          </a:xfrm>
          <a:custGeom>
            <a:avLst/>
            <a:gdLst/>
            <a:ahLst/>
            <a:cxnLst/>
            <a:rect l="l" t="t" r="r" b="b"/>
            <a:pathLst>
              <a:path w="1037114" h="1037114">
                <a:moveTo>
                  <a:pt x="0" y="0"/>
                </a:moveTo>
                <a:lnTo>
                  <a:pt x="1037114" y="0"/>
                </a:lnTo>
                <a:lnTo>
                  <a:pt x="1037114" y="1037113"/>
                </a:lnTo>
                <a:lnTo>
                  <a:pt x="0" y="103711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3" name="Freeform 13"/>
          <p:cNvSpPr/>
          <p:nvPr/>
        </p:nvSpPr>
        <p:spPr>
          <a:xfrm>
            <a:off x="12712649" y="2909862"/>
            <a:ext cx="4747505" cy="5269811"/>
          </a:xfrm>
          <a:custGeom>
            <a:avLst/>
            <a:gdLst/>
            <a:ahLst/>
            <a:cxnLst/>
            <a:rect l="l" t="t" r="r" b="b"/>
            <a:pathLst>
              <a:path w="4747505" h="5269811">
                <a:moveTo>
                  <a:pt x="0" y="0"/>
                </a:moveTo>
                <a:lnTo>
                  <a:pt x="4747504" y="0"/>
                </a:lnTo>
                <a:lnTo>
                  <a:pt x="4747504" y="5269811"/>
                </a:lnTo>
                <a:lnTo>
                  <a:pt x="0" y="5269811"/>
                </a:lnTo>
                <a:lnTo>
                  <a:pt x="0" y="0"/>
                </a:lnTo>
                <a:close/>
              </a:path>
            </a:pathLst>
          </a:custGeom>
          <a:blipFill>
            <a:blip r:embed="rId8"/>
            <a:stretch>
              <a:fillRect l="-2401" r="-11411"/>
            </a:stretch>
          </a:blipFill>
        </p:spPr>
        <p:txBody>
          <a:bodyPr/>
          <a:lstStyle/>
          <a:p>
            <a:endParaRPr lang="en-US"/>
          </a:p>
        </p:txBody>
      </p:sp>
      <p:sp>
        <p:nvSpPr>
          <p:cNvPr id="14" name="TextBox 14"/>
          <p:cNvSpPr txBox="1"/>
          <p:nvPr/>
        </p:nvSpPr>
        <p:spPr>
          <a:xfrm>
            <a:off x="4379089" y="1337830"/>
            <a:ext cx="10375543" cy="2308225"/>
          </a:xfrm>
          <a:prstGeom prst="rect">
            <a:avLst/>
          </a:prstGeom>
        </p:spPr>
        <p:txBody>
          <a:bodyPr lIns="0" tIns="0" rIns="0" bIns="0" rtlCol="0" anchor="t">
            <a:spAutoFit/>
          </a:bodyPr>
          <a:lstStyle/>
          <a:p>
            <a:pPr algn="l">
              <a:lnSpc>
                <a:spcPts val="6049"/>
              </a:lnSpc>
            </a:pPr>
            <a:r>
              <a:rPr lang="en-US" sz="5499">
                <a:solidFill>
                  <a:srgbClr val="040404"/>
                </a:solidFill>
                <a:latin typeface="Garet ExtraBold"/>
              </a:rPr>
              <a:t>What improvements could be made?</a:t>
            </a:r>
          </a:p>
          <a:p>
            <a:pPr algn="l">
              <a:lnSpc>
                <a:spcPts val="6049"/>
              </a:lnSpc>
            </a:pPr>
            <a:endParaRPr lang="en-US" sz="5499">
              <a:solidFill>
                <a:srgbClr val="040404"/>
              </a:solidFill>
              <a:latin typeface="Garet ExtraBold"/>
            </a:endParaRPr>
          </a:p>
        </p:txBody>
      </p:sp>
      <p:sp>
        <p:nvSpPr>
          <p:cNvPr id="15" name="TextBox 15"/>
          <p:cNvSpPr txBox="1"/>
          <p:nvPr/>
        </p:nvSpPr>
        <p:spPr>
          <a:xfrm>
            <a:off x="16155491" y="8527601"/>
            <a:ext cx="742736" cy="675006"/>
          </a:xfrm>
          <a:prstGeom prst="rect">
            <a:avLst/>
          </a:prstGeom>
        </p:spPr>
        <p:txBody>
          <a:bodyPr lIns="0" tIns="0" rIns="0" bIns="0" rtlCol="0" anchor="t">
            <a:spAutoFit/>
          </a:bodyPr>
          <a:lstStyle/>
          <a:p>
            <a:pPr algn="ctr">
              <a:lnSpc>
                <a:spcPts val="5559"/>
              </a:lnSpc>
              <a:spcBef>
                <a:spcPct val="0"/>
              </a:spcBef>
            </a:pPr>
            <a:r>
              <a:rPr lang="en-US" sz="3999">
                <a:solidFill>
                  <a:srgbClr val="040404"/>
                </a:solidFill>
                <a:latin typeface="Garet ExtraBold"/>
              </a:rPr>
              <a:t>20</a:t>
            </a:r>
          </a:p>
        </p:txBody>
      </p:sp>
      <p:sp>
        <p:nvSpPr>
          <p:cNvPr id="16" name="TextBox 16"/>
          <p:cNvSpPr txBox="1"/>
          <p:nvPr/>
        </p:nvSpPr>
        <p:spPr>
          <a:xfrm>
            <a:off x="13476692" y="464693"/>
            <a:ext cx="3792133" cy="1128014"/>
          </a:xfrm>
          <a:prstGeom prst="rect">
            <a:avLst/>
          </a:prstGeom>
        </p:spPr>
        <p:txBody>
          <a:bodyPr lIns="0" tIns="0" rIns="0" bIns="0" rtlCol="0" anchor="t">
            <a:spAutoFit/>
          </a:bodyPr>
          <a:lstStyle/>
          <a:p>
            <a:pPr algn="r">
              <a:lnSpc>
                <a:spcPts val="3057"/>
              </a:lnSpc>
            </a:pPr>
            <a:r>
              <a:rPr lang="en-US" sz="2199">
                <a:solidFill>
                  <a:srgbClr val="040404"/>
                </a:solidFill>
                <a:latin typeface="Garet ExtraBold"/>
              </a:rPr>
              <a:t>GreenTech Wealth Innovations</a:t>
            </a:r>
          </a:p>
          <a:p>
            <a:pPr algn="r">
              <a:lnSpc>
                <a:spcPts val="3057"/>
              </a:lnSpc>
              <a:spcBef>
                <a:spcPct val="0"/>
              </a:spcBef>
            </a:pPr>
            <a:endParaRPr lang="en-US" sz="2199">
              <a:solidFill>
                <a:srgbClr val="040404"/>
              </a:solidFill>
              <a:latin typeface="Garet ExtraBold"/>
            </a:endParaRPr>
          </a:p>
        </p:txBody>
      </p:sp>
      <p:sp>
        <p:nvSpPr>
          <p:cNvPr id="17" name="TextBox 17"/>
          <p:cNvSpPr txBox="1"/>
          <p:nvPr/>
        </p:nvSpPr>
        <p:spPr>
          <a:xfrm>
            <a:off x="188182" y="3053718"/>
            <a:ext cx="13923476" cy="6527374"/>
          </a:xfrm>
          <a:prstGeom prst="rect">
            <a:avLst/>
          </a:prstGeom>
        </p:spPr>
        <p:txBody>
          <a:bodyPr lIns="0" tIns="0" rIns="0" bIns="0" rtlCol="0" anchor="t">
            <a:spAutoFit/>
          </a:bodyPr>
          <a:lstStyle/>
          <a:p>
            <a:pPr marL="574321" lvl="1" indent="-287161" algn="l">
              <a:lnSpc>
                <a:spcPts val="4788"/>
              </a:lnSpc>
              <a:buFont typeface="Arial"/>
              <a:buChar char="•"/>
            </a:pPr>
            <a:r>
              <a:rPr lang="en-US" sz="2660" spc="106">
                <a:solidFill>
                  <a:srgbClr val="040404"/>
                </a:solidFill>
                <a:latin typeface="Montserrat Semi-Bold"/>
              </a:rPr>
              <a:t>Expand the dataset by adding more ETFs or lengthening the time period analyzed.</a:t>
            </a:r>
          </a:p>
          <a:p>
            <a:pPr marL="574321" lvl="1" indent="-287161" algn="l">
              <a:lnSpc>
                <a:spcPts val="4788"/>
              </a:lnSpc>
              <a:buFont typeface="Arial"/>
              <a:buChar char="•"/>
            </a:pPr>
            <a:r>
              <a:rPr lang="en-US" sz="2660" spc="106">
                <a:solidFill>
                  <a:srgbClr val="040404"/>
                </a:solidFill>
                <a:latin typeface="Montserrat Semi-Bold"/>
              </a:rPr>
              <a:t>Test various neural network architectures to find the most effective one.</a:t>
            </a:r>
          </a:p>
          <a:p>
            <a:pPr marL="574321" lvl="1" indent="-287161" algn="l">
              <a:lnSpc>
                <a:spcPts val="4788"/>
              </a:lnSpc>
              <a:buFont typeface="Arial"/>
              <a:buChar char="•"/>
            </a:pPr>
            <a:r>
              <a:rPr lang="en-US" sz="2660" spc="106">
                <a:solidFill>
                  <a:srgbClr val="040404"/>
                </a:solidFill>
                <a:latin typeface="Montserrat Semi-Bold"/>
              </a:rPr>
              <a:t>Develop a separate model specifically for predicting weight allocations.</a:t>
            </a:r>
          </a:p>
          <a:p>
            <a:pPr marL="574321" lvl="1" indent="-287161" algn="l">
              <a:lnSpc>
                <a:spcPts val="4788"/>
              </a:lnSpc>
              <a:buFont typeface="Arial"/>
              <a:buChar char="•"/>
            </a:pPr>
            <a:r>
              <a:rPr lang="en-US" sz="2660" spc="106">
                <a:solidFill>
                  <a:srgbClr val="040404"/>
                </a:solidFill>
                <a:latin typeface="Montserrat Semi-Bold"/>
              </a:rPr>
              <a:t>Integrate correlation analysis into the existing model.</a:t>
            </a:r>
          </a:p>
          <a:p>
            <a:pPr marL="574321" lvl="1" indent="-287161" algn="l">
              <a:lnSpc>
                <a:spcPts val="4788"/>
              </a:lnSpc>
              <a:buFont typeface="Arial"/>
              <a:buChar char="•"/>
            </a:pPr>
            <a:r>
              <a:rPr lang="en-US" sz="2660" spc="106">
                <a:solidFill>
                  <a:srgbClr val="040404"/>
                </a:solidFill>
                <a:latin typeface="Montserrat Semi-Bold"/>
              </a:rPr>
              <a:t>Embed risk management techniques directly into the model, like capping the maximum weights for individual ETFs.</a:t>
            </a:r>
          </a:p>
          <a:p>
            <a:pPr marL="574321" lvl="1" indent="-287161" algn="l">
              <a:lnSpc>
                <a:spcPts val="4788"/>
              </a:lnSpc>
              <a:buFont typeface="Arial"/>
              <a:buChar char="•"/>
            </a:pPr>
            <a:r>
              <a:rPr lang="en-US" sz="2660" spc="106">
                <a:solidFill>
                  <a:srgbClr val="040404"/>
                </a:solidFill>
                <a:latin typeface="Montserrat Semi-Bold"/>
              </a:rPr>
              <a:t>Apply suitable metrics for evaluating weight allocations, such as the Sharpe ratio, portfolio variance, and turnover rate.</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2F2F0"/>
        </a:solidFill>
        <a:effectLst/>
      </p:bgPr>
    </p:bg>
    <p:spTree>
      <p:nvGrpSpPr>
        <p:cNvPr id="1" name=""/>
        <p:cNvGrpSpPr/>
        <p:nvPr/>
      </p:nvGrpSpPr>
      <p:grpSpPr>
        <a:xfrm>
          <a:off x="0" y="0"/>
          <a:ext cx="0" cy="0"/>
          <a:chOff x="0" y="0"/>
          <a:chExt cx="0" cy="0"/>
        </a:xfrm>
      </p:grpSpPr>
      <p:sp>
        <p:nvSpPr>
          <p:cNvPr id="2" name="Freeform 2"/>
          <p:cNvSpPr/>
          <p:nvPr/>
        </p:nvSpPr>
        <p:spPr>
          <a:xfrm rot="2700000">
            <a:off x="14779749" y="5470953"/>
            <a:ext cx="4959103" cy="4959103"/>
          </a:xfrm>
          <a:custGeom>
            <a:avLst/>
            <a:gdLst/>
            <a:ahLst/>
            <a:cxnLst/>
            <a:rect l="l" t="t" r="r" b="b"/>
            <a:pathLst>
              <a:path w="4959103" h="4959103">
                <a:moveTo>
                  <a:pt x="0" y="0"/>
                </a:moveTo>
                <a:lnTo>
                  <a:pt x="4959102" y="0"/>
                </a:lnTo>
                <a:lnTo>
                  <a:pt x="4959102" y="4959103"/>
                </a:lnTo>
                <a:lnTo>
                  <a:pt x="0" y="495910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2700000">
            <a:off x="-2479551" y="121631"/>
            <a:ext cx="4959103" cy="4959103"/>
          </a:xfrm>
          <a:custGeom>
            <a:avLst/>
            <a:gdLst/>
            <a:ahLst/>
            <a:cxnLst/>
            <a:rect l="l" t="t" r="r" b="b"/>
            <a:pathLst>
              <a:path w="4959103" h="4959103">
                <a:moveTo>
                  <a:pt x="0" y="0"/>
                </a:moveTo>
                <a:lnTo>
                  <a:pt x="4959102" y="0"/>
                </a:lnTo>
                <a:lnTo>
                  <a:pt x="4959102" y="4959103"/>
                </a:lnTo>
                <a:lnTo>
                  <a:pt x="0" y="495910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rot="2700000">
            <a:off x="-1292834" y="5943659"/>
            <a:ext cx="1836063" cy="1836063"/>
          </a:xfrm>
          <a:custGeom>
            <a:avLst/>
            <a:gdLst/>
            <a:ahLst/>
            <a:cxnLst/>
            <a:rect l="l" t="t" r="r" b="b"/>
            <a:pathLst>
              <a:path w="1836063" h="1836063">
                <a:moveTo>
                  <a:pt x="0" y="0"/>
                </a:moveTo>
                <a:lnTo>
                  <a:pt x="1836063" y="0"/>
                </a:lnTo>
                <a:lnTo>
                  <a:pt x="1836063" y="1836063"/>
                </a:lnTo>
                <a:lnTo>
                  <a:pt x="0" y="183606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Freeform 5"/>
          <p:cNvSpPr/>
          <p:nvPr/>
        </p:nvSpPr>
        <p:spPr>
          <a:xfrm rot="2871165">
            <a:off x="475493" y="5471669"/>
            <a:ext cx="1024805" cy="1024805"/>
          </a:xfrm>
          <a:custGeom>
            <a:avLst/>
            <a:gdLst/>
            <a:ahLst/>
            <a:cxnLst/>
            <a:rect l="l" t="t" r="r" b="b"/>
            <a:pathLst>
              <a:path w="1024805" h="1024805">
                <a:moveTo>
                  <a:pt x="0" y="0"/>
                </a:moveTo>
                <a:lnTo>
                  <a:pt x="1024805" y="0"/>
                </a:lnTo>
                <a:lnTo>
                  <a:pt x="1024805" y="1024805"/>
                </a:lnTo>
                <a:lnTo>
                  <a:pt x="0" y="102480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6" name="Freeform 6"/>
          <p:cNvSpPr/>
          <p:nvPr/>
        </p:nvSpPr>
        <p:spPr>
          <a:xfrm rot="2871165">
            <a:off x="18011879" y="4327246"/>
            <a:ext cx="1024805" cy="1024805"/>
          </a:xfrm>
          <a:custGeom>
            <a:avLst/>
            <a:gdLst/>
            <a:ahLst/>
            <a:cxnLst/>
            <a:rect l="l" t="t" r="r" b="b"/>
            <a:pathLst>
              <a:path w="1024805" h="1024805">
                <a:moveTo>
                  <a:pt x="0" y="0"/>
                </a:moveTo>
                <a:lnTo>
                  <a:pt x="1024804" y="0"/>
                </a:lnTo>
                <a:lnTo>
                  <a:pt x="1024804" y="1024805"/>
                </a:lnTo>
                <a:lnTo>
                  <a:pt x="0" y="102480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7" name="Freeform 7"/>
          <p:cNvSpPr/>
          <p:nvPr/>
        </p:nvSpPr>
        <p:spPr>
          <a:xfrm rot="2871165">
            <a:off x="1815506" y="421219"/>
            <a:ext cx="503619" cy="503619"/>
          </a:xfrm>
          <a:custGeom>
            <a:avLst/>
            <a:gdLst/>
            <a:ahLst/>
            <a:cxnLst/>
            <a:rect l="l" t="t" r="r" b="b"/>
            <a:pathLst>
              <a:path w="503619" h="503619">
                <a:moveTo>
                  <a:pt x="0" y="0"/>
                </a:moveTo>
                <a:lnTo>
                  <a:pt x="503619" y="0"/>
                </a:lnTo>
                <a:lnTo>
                  <a:pt x="503619" y="503619"/>
                </a:lnTo>
                <a:lnTo>
                  <a:pt x="0" y="50361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8" name="Freeform 8"/>
          <p:cNvSpPr/>
          <p:nvPr/>
        </p:nvSpPr>
        <p:spPr>
          <a:xfrm rot="2871165">
            <a:off x="17548723" y="4045887"/>
            <a:ext cx="503619" cy="503619"/>
          </a:xfrm>
          <a:custGeom>
            <a:avLst/>
            <a:gdLst/>
            <a:ahLst/>
            <a:cxnLst/>
            <a:rect l="l" t="t" r="r" b="b"/>
            <a:pathLst>
              <a:path w="503619" h="503619">
                <a:moveTo>
                  <a:pt x="0" y="0"/>
                </a:moveTo>
                <a:lnTo>
                  <a:pt x="503619" y="0"/>
                </a:lnTo>
                <a:lnTo>
                  <a:pt x="503619" y="503619"/>
                </a:lnTo>
                <a:lnTo>
                  <a:pt x="0" y="50361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9" name="Freeform 9"/>
          <p:cNvSpPr/>
          <p:nvPr/>
        </p:nvSpPr>
        <p:spPr>
          <a:xfrm rot="2700000">
            <a:off x="13672865" y="8490671"/>
            <a:ext cx="1596704" cy="1596704"/>
          </a:xfrm>
          <a:custGeom>
            <a:avLst/>
            <a:gdLst/>
            <a:ahLst/>
            <a:cxnLst/>
            <a:rect l="l" t="t" r="r" b="b"/>
            <a:pathLst>
              <a:path w="1596704" h="1596704">
                <a:moveTo>
                  <a:pt x="0" y="0"/>
                </a:moveTo>
                <a:lnTo>
                  <a:pt x="1596704" y="0"/>
                </a:lnTo>
                <a:lnTo>
                  <a:pt x="1596704" y="1596704"/>
                </a:lnTo>
                <a:lnTo>
                  <a:pt x="0" y="159670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0" name="Freeform 10"/>
          <p:cNvSpPr/>
          <p:nvPr/>
        </p:nvSpPr>
        <p:spPr>
          <a:xfrm rot="2700000">
            <a:off x="1853802" y="1003717"/>
            <a:ext cx="1596704" cy="1596704"/>
          </a:xfrm>
          <a:custGeom>
            <a:avLst/>
            <a:gdLst/>
            <a:ahLst/>
            <a:cxnLst/>
            <a:rect l="l" t="t" r="r" b="b"/>
            <a:pathLst>
              <a:path w="1596704" h="1596704">
                <a:moveTo>
                  <a:pt x="0" y="0"/>
                </a:moveTo>
                <a:lnTo>
                  <a:pt x="1596704" y="0"/>
                </a:lnTo>
                <a:lnTo>
                  <a:pt x="1596704" y="1596704"/>
                </a:lnTo>
                <a:lnTo>
                  <a:pt x="0" y="159670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1" name="TextBox 11"/>
          <p:cNvSpPr txBox="1"/>
          <p:nvPr/>
        </p:nvSpPr>
        <p:spPr>
          <a:xfrm>
            <a:off x="2855696" y="4392946"/>
            <a:ext cx="11781334" cy="1577975"/>
          </a:xfrm>
          <a:prstGeom prst="rect">
            <a:avLst/>
          </a:prstGeom>
        </p:spPr>
        <p:txBody>
          <a:bodyPr lIns="0" tIns="0" rIns="0" bIns="0" rtlCol="0" anchor="t">
            <a:spAutoFit/>
          </a:bodyPr>
          <a:lstStyle/>
          <a:p>
            <a:pPr algn="ctr">
              <a:lnSpc>
                <a:spcPts val="12100"/>
              </a:lnSpc>
            </a:pPr>
            <a:r>
              <a:rPr lang="en-US" sz="11000">
                <a:solidFill>
                  <a:srgbClr val="040404"/>
                </a:solidFill>
                <a:latin typeface="Garet ExtraBold"/>
              </a:rPr>
              <a:t>CODE TIME</a:t>
            </a:r>
          </a:p>
        </p:txBody>
      </p:sp>
      <p:grpSp>
        <p:nvGrpSpPr>
          <p:cNvPr id="12" name="Group 12"/>
          <p:cNvGrpSpPr/>
          <p:nvPr/>
        </p:nvGrpSpPr>
        <p:grpSpPr>
          <a:xfrm>
            <a:off x="16971666" y="5143500"/>
            <a:ext cx="575268" cy="575268"/>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4B8AB"/>
            </a:solidFill>
          </p:spPr>
          <p:txBody>
            <a:bodyPr/>
            <a:lstStyle/>
            <a:p>
              <a:endParaRPr lang="en-US"/>
            </a:p>
          </p:txBody>
        </p:sp>
        <p:sp>
          <p:nvSpPr>
            <p:cNvPr id="14" name="TextBox 14"/>
            <p:cNvSpPr txBox="1"/>
            <p:nvPr/>
          </p:nvSpPr>
          <p:spPr>
            <a:xfrm>
              <a:off x="76200" y="28575"/>
              <a:ext cx="660400" cy="708025"/>
            </a:xfrm>
            <a:prstGeom prst="rect">
              <a:avLst/>
            </a:prstGeom>
          </p:spPr>
          <p:txBody>
            <a:bodyPr lIns="50800" tIns="50800" rIns="50800" bIns="50800" rtlCol="0" anchor="ctr"/>
            <a:lstStyle/>
            <a:p>
              <a:pPr algn="ctr">
                <a:lnSpc>
                  <a:spcPts val="3336"/>
                </a:lnSpc>
              </a:pPr>
              <a:endParaRPr/>
            </a:p>
          </p:txBody>
        </p:sp>
      </p:grpSp>
      <p:sp>
        <p:nvSpPr>
          <p:cNvPr id="15" name="TextBox 15"/>
          <p:cNvSpPr txBox="1"/>
          <p:nvPr/>
        </p:nvSpPr>
        <p:spPr>
          <a:xfrm>
            <a:off x="13467167" y="445643"/>
            <a:ext cx="3792133" cy="1128014"/>
          </a:xfrm>
          <a:prstGeom prst="rect">
            <a:avLst/>
          </a:prstGeom>
        </p:spPr>
        <p:txBody>
          <a:bodyPr lIns="0" tIns="0" rIns="0" bIns="0" rtlCol="0" anchor="t">
            <a:spAutoFit/>
          </a:bodyPr>
          <a:lstStyle/>
          <a:p>
            <a:pPr algn="r">
              <a:lnSpc>
                <a:spcPts val="3057"/>
              </a:lnSpc>
            </a:pPr>
            <a:r>
              <a:rPr lang="en-US" sz="2199">
                <a:solidFill>
                  <a:srgbClr val="040404"/>
                </a:solidFill>
                <a:latin typeface="Garet ExtraBold"/>
              </a:rPr>
              <a:t>GreenTech Wealth Innovations</a:t>
            </a:r>
          </a:p>
          <a:p>
            <a:pPr algn="r">
              <a:lnSpc>
                <a:spcPts val="3057"/>
              </a:lnSpc>
              <a:spcBef>
                <a:spcPct val="0"/>
              </a:spcBef>
            </a:pPr>
            <a:endParaRPr lang="en-US" sz="2199">
              <a:solidFill>
                <a:srgbClr val="040404"/>
              </a:solidFill>
              <a:latin typeface="Garet ExtraBold"/>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2F2F0"/>
        </a:solidFill>
        <a:effectLst/>
      </p:bgPr>
    </p:bg>
    <p:spTree>
      <p:nvGrpSpPr>
        <p:cNvPr id="1" name=""/>
        <p:cNvGrpSpPr/>
        <p:nvPr/>
      </p:nvGrpSpPr>
      <p:grpSpPr>
        <a:xfrm>
          <a:off x="0" y="0"/>
          <a:ext cx="0" cy="0"/>
          <a:chOff x="0" y="0"/>
          <a:chExt cx="0" cy="0"/>
        </a:xfrm>
      </p:grpSpPr>
      <p:sp>
        <p:nvSpPr>
          <p:cNvPr id="2" name="Freeform 2"/>
          <p:cNvSpPr/>
          <p:nvPr/>
        </p:nvSpPr>
        <p:spPr>
          <a:xfrm rot="2700000">
            <a:off x="14779749" y="5470953"/>
            <a:ext cx="4959103" cy="4959103"/>
          </a:xfrm>
          <a:custGeom>
            <a:avLst/>
            <a:gdLst/>
            <a:ahLst/>
            <a:cxnLst/>
            <a:rect l="l" t="t" r="r" b="b"/>
            <a:pathLst>
              <a:path w="4959103" h="4959103">
                <a:moveTo>
                  <a:pt x="0" y="0"/>
                </a:moveTo>
                <a:lnTo>
                  <a:pt x="4959102" y="0"/>
                </a:lnTo>
                <a:lnTo>
                  <a:pt x="4959102" y="4959103"/>
                </a:lnTo>
                <a:lnTo>
                  <a:pt x="0" y="495910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2700000">
            <a:off x="-2479551" y="121631"/>
            <a:ext cx="4959103" cy="4959103"/>
          </a:xfrm>
          <a:custGeom>
            <a:avLst/>
            <a:gdLst/>
            <a:ahLst/>
            <a:cxnLst/>
            <a:rect l="l" t="t" r="r" b="b"/>
            <a:pathLst>
              <a:path w="4959103" h="4959103">
                <a:moveTo>
                  <a:pt x="0" y="0"/>
                </a:moveTo>
                <a:lnTo>
                  <a:pt x="4959102" y="0"/>
                </a:lnTo>
                <a:lnTo>
                  <a:pt x="4959102" y="4959103"/>
                </a:lnTo>
                <a:lnTo>
                  <a:pt x="0" y="495910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rot="2700000">
            <a:off x="-1292834" y="5943659"/>
            <a:ext cx="1836063" cy="1836063"/>
          </a:xfrm>
          <a:custGeom>
            <a:avLst/>
            <a:gdLst/>
            <a:ahLst/>
            <a:cxnLst/>
            <a:rect l="l" t="t" r="r" b="b"/>
            <a:pathLst>
              <a:path w="1836063" h="1836063">
                <a:moveTo>
                  <a:pt x="0" y="0"/>
                </a:moveTo>
                <a:lnTo>
                  <a:pt x="1836063" y="0"/>
                </a:lnTo>
                <a:lnTo>
                  <a:pt x="1836063" y="1836063"/>
                </a:lnTo>
                <a:lnTo>
                  <a:pt x="0" y="183606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Freeform 5"/>
          <p:cNvSpPr/>
          <p:nvPr/>
        </p:nvSpPr>
        <p:spPr>
          <a:xfrm rot="2871165">
            <a:off x="475493" y="5471669"/>
            <a:ext cx="1024805" cy="1024805"/>
          </a:xfrm>
          <a:custGeom>
            <a:avLst/>
            <a:gdLst/>
            <a:ahLst/>
            <a:cxnLst/>
            <a:rect l="l" t="t" r="r" b="b"/>
            <a:pathLst>
              <a:path w="1024805" h="1024805">
                <a:moveTo>
                  <a:pt x="0" y="0"/>
                </a:moveTo>
                <a:lnTo>
                  <a:pt x="1024805" y="0"/>
                </a:lnTo>
                <a:lnTo>
                  <a:pt x="1024805" y="1024805"/>
                </a:lnTo>
                <a:lnTo>
                  <a:pt x="0" y="102480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6" name="Freeform 6"/>
          <p:cNvSpPr/>
          <p:nvPr/>
        </p:nvSpPr>
        <p:spPr>
          <a:xfrm rot="2871165">
            <a:off x="18011879" y="4327246"/>
            <a:ext cx="1024805" cy="1024805"/>
          </a:xfrm>
          <a:custGeom>
            <a:avLst/>
            <a:gdLst/>
            <a:ahLst/>
            <a:cxnLst/>
            <a:rect l="l" t="t" r="r" b="b"/>
            <a:pathLst>
              <a:path w="1024805" h="1024805">
                <a:moveTo>
                  <a:pt x="0" y="0"/>
                </a:moveTo>
                <a:lnTo>
                  <a:pt x="1024804" y="0"/>
                </a:lnTo>
                <a:lnTo>
                  <a:pt x="1024804" y="1024805"/>
                </a:lnTo>
                <a:lnTo>
                  <a:pt x="0" y="102480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7" name="Freeform 7"/>
          <p:cNvSpPr/>
          <p:nvPr/>
        </p:nvSpPr>
        <p:spPr>
          <a:xfrm rot="2871165">
            <a:off x="1815506" y="421219"/>
            <a:ext cx="503619" cy="503619"/>
          </a:xfrm>
          <a:custGeom>
            <a:avLst/>
            <a:gdLst/>
            <a:ahLst/>
            <a:cxnLst/>
            <a:rect l="l" t="t" r="r" b="b"/>
            <a:pathLst>
              <a:path w="503619" h="503619">
                <a:moveTo>
                  <a:pt x="0" y="0"/>
                </a:moveTo>
                <a:lnTo>
                  <a:pt x="503619" y="0"/>
                </a:lnTo>
                <a:lnTo>
                  <a:pt x="503619" y="503619"/>
                </a:lnTo>
                <a:lnTo>
                  <a:pt x="0" y="50361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8" name="Freeform 8"/>
          <p:cNvSpPr/>
          <p:nvPr/>
        </p:nvSpPr>
        <p:spPr>
          <a:xfrm rot="2871165">
            <a:off x="17548723" y="4045887"/>
            <a:ext cx="503619" cy="503619"/>
          </a:xfrm>
          <a:custGeom>
            <a:avLst/>
            <a:gdLst/>
            <a:ahLst/>
            <a:cxnLst/>
            <a:rect l="l" t="t" r="r" b="b"/>
            <a:pathLst>
              <a:path w="503619" h="503619">
                <a:moveTo>
                  <a:pt x="0" y="0"/>
                </a:moveTo>
                <a:lnTo>
                  <a:pt x="503619" y="0"/>
                </a:lnTo>
                <a:lnTo>
                  <a:pt x="503619" y="503619"/>
                </a:lnTo>
                <a:lnTo>
                  <a:pt x="0" y="50361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9" name="Freeform 9"/>
          <p:cNvSpPr/>
          <p:nvPr/>
        </p:nvSpPr>
        <p:spPr>
          <a:xfrm rot="2700000">
            <a:off x="13672865" y="8490671"/>
            <a:ext cx="1596704" cy="1596704"/>
          </a:xfrm>
          <a:custGeom>
            <a:avLst/>
            <a:gdLst/>
            <a:ahLst/>
            <a:cxnLst/>
            <a:rect l="l" t="t" r="r" b="b"/>
            <a:pathLst>
              <a:path w="1596704" h="1596704">
                <a:moveTo>
                  <a:pt x="0" y="0"/>
                </a:moveTo>
                <a:lnTo>
                  <a:pt x="1596704" y="0"/>
                </a:lnTo>
                <a:lnTo>
                  <a:pt x="1596704" y="1596704"/>
                </a:lnTo>
                <a:lnTo>
                  <a:pt x="0" y="159670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0" name="Freeform 10"/>
          <p:cNvSpPr/>
          <p:nvPr/>
        </p:nvSpPr>
        <p:spPr>
          <a:xfrm rot="2700000">
            <a:off x="1853802" y="1003717"/>
            <a:ext cx="1596704" cy="1596704"/>
          </a:xfrm>
          <a:custGeom>
            <a:avLst/>
            <a:gdLst/>
            <a:ahLst/>
            <a:cxnLst/>
            <a:rect l="l" t="t" r="r" b="b"/>
            <a:pathLst>
              <a:path w="1596704" h="1596704">
                <a:moveTo>
                  <a:pt x="0" y="0"/>
                </a:moveTo>
                <a:lnTo>
                  <a:pt x="1596704" y="0"/>
                </a:lnTo>
                <a:lnTo>
                  <a:pt x="1596704" y="1596704"/>
                </a:lnTo>
                <a:lnTo>
                  <a:pt x="0" y="159670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1" name="TextBox 11"/>
          <p:cNvSpPr txBox="1"/>
          <p:nvPr/>
        </p:nvSpPr>
        <p:spPr>
          <a:xfrm>
            <a:off x="3052117" y="3702546"/>
            <a:ext cx="11781334" cy="1577938"/>
          </a:xfrm>
          <a:prstGeom prst="rect">
            <a:avLst/>
          </a:prstGeom>
        </p:spPr>
        <p:txBody>
          <a:bodyPr lIns="0" tIns="0" rIns="0" bIns="0" rtlCol="0" anchor="t">
            <a:spAutoFit/>
          </a:bodyPr>
          <a:lstStyle/>
          <a:p>
            <a:pPr algn="ctr">
              <a:lnSpc>
                <a:spcPts val="12100"/>
              </a:lnSpc>
            </a:pPr>
            <a:r>
              <a:rPr lang="en-US" sz="11000">
                <a:solidFill>
                  <a:srgbClr val="040404"/>
                </a:solidFill>
                <a:latin typeface="Garet ExtraBold"/>
              </a:rPr>
              <a:t>THANK YOU</a:t>
            </a:r>
          </a:p>
        </p:txBody>
      </p:sp>
      <p:grpSp>
        <p:nvGrpSpPr>
          <p:cNvPr id="12" name="Group 12"/>
          <p:cNvGrpSpPr/>
          <p:nvPr/>
        </p:nvGrpSpPr>
        <p:grpSpPr>
          <a:xfrm>
            <a:off x="16971666" y="5143500"/>
            <a:ext cx="575268" cy="575268"/>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4B8AB"/>
            </a:solidFill>
          </p:spPr>
          <p:txBody>
            <a:bodyPr/>
            <a:lstStyle/>
            <a:p>
              <a:endParaRPr lang="en-US"/>
            </a:p>
          </p:txBody>
        </p:sp>
        <p:sp>
          <p:nvSpPr>
            <p:cNvPr id="14" name="TextBox 14"/>
            <p:cNvSpPr txBox="1"/>
            <p:nvPr/>
          </p:nvSpPr>
          <p:spPr>
            <a:xfrm>
              <a:off x="76200" y="28575"/>
              <a:ext cx="660400" cy="708025"/>
            </a:xfrm>
            <a:prstGeom prst="rect">
              <a:avLst/>
            </a:prstGeom>
          </p:spPr>
          <p:txBody>
            <a:bodyPr lIns="50800" tIns="50800" rIns="50800" bIns="50800" rtlCol="0" anchor="ctr"/>
            <a:lstStyle/>
            <a:p>
              <a:pPr algn="ctr">
                <a:lnSpc>
                  <a:spcPts val="3336"/>
                </a:lnSpc>
              </a:pPr>
              <a:endParaRPr/>
            </a:p>
          </p:txBody>
        </p:sp>
      </p:grpSp>
      <p:sp>
        <p:nvSpPr>
          <p:cNvPr id="15" name="TextBox 15"/>
          <p:cNvSpPr txBox="1"/>
          <p:nvPr/>
        </p:nvSpPr>
        <p:spPr>
          <a:xfrm>
            <a:off x="13467167" y="445643"/>
            <a:ext cx="3792133" cy="1128014"/>
          </a:xfrm>
          <a:prstGeom prst="rect">
            <a:avLst/>
          </a:prstGeom>
        </p:spPr>
        <p:txBody>
          <a:bodyPr lIns="0" tIns="0" rIns="0" bIns="0" rtlCol="0" anchor="t">
            <a:spAutoFit/>
          </a:bodyPr>
          <a:lstStyle/>
          <a:p>
            <a:pPr algn="r">
              <a:lnSpc>
                <a:spcPts val="3057"/>
              </a:lnSpc>
            </a:pPr>
            <a:r>
              <a:rPr lang="en-US" sz="2199">
                <a:solidFill>
                  <a:srgbClr val="040404"/>
                </a:solidFill>
                <a:latin typeface="Garet ExtraBold"/>
              </a:rPr>
              <a:t>GreenTech Wealth Innovations</a:t>
            </a:r>
          </a:p>
          <a:p>
            <a:pPr algn="r">
              <a:lnSpc>
                <a:spcPts val="3057"/>
              </a:lnSpc>
              <a:spcBef>
                <a:spcPct val="0"/>
              </a:spcBef>
            </a:pPr>
            <a:endParaRPr lang="en-US" sz="2199">
              <a:solidFill>
                <a:srgbClr val="040404"/>
              </a:solidFill>
              <a:latin typeface="Garet ExtraBold"/>
            </a:endParaRPr>
          </a:p>
        </p:txBody>
      </p:sp>
      <p:sp>
        <p:nvSpPr>
          <p:cNvPr id="16" name="TextBox 16"/>
          <p:cNvSpPr txBox="1"/>
          <p:nvPr/>
        </p:nvSpPr>
        <p:spPr>
          <a:xfrm>
            <a:off x="-390597" y="7610462"/>
            <a:ext cx="14143282" cy="718185"/>
          </a:xfrm>
          <a:prstGeom prst="rect">
            <a:avLst/>
          </a:prstGeom>
        </p:spPr>
        <p:txBody>
          <a:bodyPr lIns="0" tIns="0" rIns="0" bIns="0" rtlCol="0" anchor="t">
            <a:spAutoFit/>
          </a:bodyPr>
          <a:lstStyle/>
          <a:p>
            <a:pPr algn="r">
              <a:lnSpc>
                <a:spcPts val="2834"/>
              </a:lnSpc>
            </a:pPr>
            <a:r>
              <a:rPr lang="en-US" sz="2699">
                <a:solidFill>
                  <a:srgbClr val="4F826F"/>
                </a:solidFill>
                <a:latin typeface="Montserrat Semi-Bold Italics"/>
              </a:rPr>
              <a:t>"Empowering a Sustainable Future with GreenTech Wealth Innovations"</a:t>
            </a:r>
          </a:p>
          <a:p>
            <a:pPr algn="r">
              <a:lnSpc>
                <a:spcPts val="2834"/>
              </a:lnSpc>
            </a:pPr>
            <a:endParaRPr lang="en-US" sz="2699">
              <a:solidFill>
                <a:srgbClr val="4F826F"/>
              </a:solidFill>
              <a:latin typeface="Montserrat Semi-Bold Italic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2F2F0"/>
        </a:solidFill>
        <a:effectLst/>
      </p:bgPr>
    </p:bg>
    <p:spTree>
      <p:nvGrpSpPr>
        <p:cNvPr id="1" name=""/>
        <p:cNvGrpSpPr/>
        <p:nvPr/>
      </p:nvGrpSpPr>
      <p:grpSpPr>
        <a:xfrm>
          <a:off x="0" y="0"/>
          <a:ext cx="0" cy="0"/>
          <a:chOff x="0" y="0"/>
          <a:chExt cx="0" cy="0"/>
        </a:xfrm>
      </p:grpSpPr>
      <p:sp>
        <p:nvSpPr>
          <p:cNvPr id="2" name="Freeform 2"/>
          <p:cNvSpPr/>
          <p:nvPr/>
        </p:nvSpPr>
        <p:spPr>
          <a:xfrm rot="2700000">
            <a:off x="-872654" y="2054567"/>
            <a:ext cx="1332444" cy="1332444"/>
          </a:xfrm>
          <a:custGeom>
            <a:avLst/>
            <a:gdLst/>
            <a:ahLst/>
            <a:cxnLst/>
            <a:rect l="l" t="t" r="r" b="b"/>
            <a:pathLst>
              <a:path w="1332444" h="1332444">
                <a:moveTo>
                  <a:pt x="0" y="0"/>
                </a:moveTo>
                <a:lnTo>
                  <a:pt x="1332444" y="0"/>
                </a:lnTo>
                <a:lnTo>
                  <a:pt x="1332444" y="1332444"/>
                </a:lnTo>
                <a:lnTo>
                  <a:pt x="0" y="133244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2700000">
            <a:off x="-813710" y="-1902070"/>
            <a:ext cx="4129182" cy="4129182"/>
          </a:xfrm>
          <a:custGeom>
            <a:avLst/>
            <a:gdLst/>
            <a:ahLst/>
            <a:cxnLst/>
            <a:rect l="l" t="t" r="r" b="b"/>
            <a:pathLst>
              <a:path w="4129182" h="4129182">
                <a:moveTo>
                  <a:pt x="0" y="0"/>
                </a:moveTo>
                <a:lnTo>
                  <a:pt x="4129181" y="0"/>
                </a:lnTo>
                <a:lnTo>
                  <a:pt x="4129181" y="4129182"/>
                </a:lnTo>
                <a:lnTo>
                  <a:pt x="0" y="41291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rot="2871165">
            <a:off x="16008302" y="8379810"/>
            <a:ext cx="1037114" cy="1037114"/>
          </a:xfrm>
          <a:custGeom>
            <a:avLst/>
            <a:gdLst/>
            <a:ahLst/>
            <a:cxnLst/>
            <a:rect l="l" t="t" r="r" b="b"/>
            <a:pathLst>
              <a:path w="1037114" h="1037114">
                <a:moveTo>
                  <a:pt x="0" y="0"/>
                </a:moveTo>
                <a:lnTo>
                  <a:pt x="1037114" y="0"/>
                </a:lnTo>
                <a:lnTo>
                  <a:pt x="1037114" y="1037113"/>
                </a:lnTo>
                <a:lnTo>
                  <a:pt x="0" y="103711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5" name="Freeform 5"/>
          <p:cNvSpPr/>
          <p:nvPr/>
        </p:nvSpPr>
        <p:spPr>
          <a:xfrm rot="2871165">
            <a:off x="2988502" y="1394066"/>
            <a:ext cx="503619" cy="503619"/>
          </a:xfrm>
          <a:custGeom>
            <a:avLst/>
            <a:gdLst/>
            <a:ahLst/>
            <a:cxnLst/>
            <a:rect l="l" t="t" r="r" b="b"/>
            <a:pathLst>
              <a:path w="503619" h="503619">
                <a:moveTo>
                  <a:pt x="0" y="0"/>
                </a:moveTo>
                <a:lnTo>
                  <a:pt x="503619" y="0"/>
                </a:lnTo>
                <a:lnTo>
                  <a:pt x="503619" y="503620"/>
                </a:lnTo>
                <a:lnTo>
                  <a:pt x="0" y="50362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Freeform 6"/>
          <p:cNvSpPr/>
          <p:nvPr/>
        </p:nvSpPr>
        <p:spPr>
          <a:xfrm rot="2700000">
            <a:off x="3407081" y="806601"/>
            <a:ext cx="805238" cy="805238"/>
          </a:xfrm>
          <a:custGeom>
            <a:avLst/>
            <a:gdLst/>
            <a:ahLst/>
            <a:cxnLst/>
            <a:rect l="l" t="t" r="r" b="b"/>
            <a:pathLst>
              <a:path w="805238" h="805238">
                <a:moveTo>
                  <a:pt x="0" y="0"/>
                </a:moveTo>
                <a:lnTo>
                  <a:pt x="805238" y="0"/>
                </a:lnTo>
                <a:lnTo>
                  <a:pt x="805238" y="805237"/>
                </a:lnTo>
                <a:lnTo>
                  <a:pt x="0" y="80523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pSp>
        <p:nvGrpSpPr>
          <p:cNvPr id="7" name="Group 7"/>
          <p:cNvGrpSpPr/>
          <p:nvPr/>
        </p:nvGrpSpPr>
        <p:grpSpPr>
          <a:xfrm>
            <a:off x="17859375" y="-267806"/>
            <a:ext cx="593949" cy="10899628"/>
            <a:chOff x="0" y="0"/>
            <a:chExt cx="156431" cy="2870684"/>
          </a:xfrm>
        </p:grpSpPr>
        <p:sp>
          <p:nvSpPr>
            <p:cNvPr id="8" name="Freeform 8"/>
            <p:cNvSpPr/>
            <p:nvPr/>
          </p:nvSpPr>
          <p:spPr>
            <a:xfrm>
              <a:off x="0" y="0"/>
              <a:ext cx="156431" cy="2870684"/>
            </a:xfrm>
            <a:custGeom>
              <a:avLst/>
              <a:gdLst/>
              <a:ahLst/>
              <a:cxnLst/>
              <a:rect l="l" t="t" r="r" b="b"/>
              <a:pathLst>
                <a:path w="156431" h="2870684">
                  <a:moveTo>
                    <a:pt x="0" y="0"/>
                  </a:moveTo>
                  <a:lnTo>
                    <a:pt x="156431" y="0"/>
                  </a:lnTo>
                  <a:lnTo>
                    <a:pt x="156431" y="2870684"/>
                  </a:lnTo>
                  <a:lnTo>
                    <a:pt x="0" y="2870684"/>
                  </a:lnTo>
                  <a:close/>
                </a:path>
              </a:pathLst>
            </a:custGeom>
            <a:solidFill>
              <a:srgbClr val="4F826F"/>
            </a:solidFill>
          </p:spPr>
          <p:txBody>
            <a:bodyPr/>
            <a:lstStyle/>
            <a:p>
              <a:endParaRPr lang="en-US"/>
            </a:p>
          </p:txBody>
        </p:sp>
        <p:sp>
          <p:nvSpPr>
            <p:cNvPr id="9" name="TextBox 9"/>
            <p:cNvSpPr txBox="1"/>
            <p:nvPr/>
          </p:nvSpPr>
          <p:spPr>
            <a:xfrm>
              <a:off x="0" y="-47625"/>
              <a:ext cx="156431" cy="2918309"/>
            </a:xfrm>
            <a:prstGeom prst="rect">
              <a:avLst/>
            </a:prstGeom>
          </p:spPr>
          <p:txBody>
            <a:bodyPr lIns="50800" tIns="50800" rIns="50800" bIns="50800" rtlCol="0" anchor="ctr"/>
            <a:lstStyle/>
            <a:p>
              <a:pPr algn="ctr">
                <a:lnSpc>
                  <a:spcPts val="3336"/>
                </a:lnSpc>
              </a:pPr>
              <a:endParaRPr/>
            </a:p>
          </p:txBody>
        </p:sp>
      </p:grpSp>
      <p:grpSp>
        <p:nvGrpSpPr>
          <p:cNvPr id="10" name="Group 10"/>
          <p:cNvGrpSpPr/>
          <p:nvPr/>
        </p:nvGrpSpPr>
        <p:grpSpPr>
          <a:xfrm>
            <a:off x="966572" y="1717239"/>
            <a:ext cx="568616" cy="568616"/>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4B8AB"/>
            </a:solidFill>
          </p:spPr>
          <p:txBody>
            <a:bodyPr/>
            <a:lstStyle/>
            <a:p>
              <a:endParaRPr lang="en-US"/>
            </a:p>
          </p:txBody>
        </p:sp>
        <p:sp>
          <p:nvSpPr>
            <p:cNvPr id="12" name="TextBox 12"/>
            <p:cNvSpPr txBox="1"/>
            <p:nvPr/>
          </p:nvSpPr>
          <p:spPr>
            <a:xfrm>
              <a:off x="76200" y="28575"/>
              <a:ext cx="660400" cy="708025"/>
            </a:xfrm>
            <a:prstGeom prst="rect">
              <a:avLst/>
            </a:prstGeom>
          </p:spPr>
          <p:txBody>
            <a:bodyPr lIns="50800" tIns="50800" rIns="50800" bIns="50800" rtlCol="0" anchor="ctr"/>
            <a:lstStyle/>
            <a:p>
              <a:pPr algn="ctr">
                <a:lnSpc>
                  <a:spcPts val="3336"/>
                </a:lnSpc>
              </a:pPr>
              <a:endParaRPr/>
            </a:p>
          </p:txBody>
        </p:sp>
      </p:grpSp>
      <p:grpSp>
        <p:nvGrpSpPr>
          <p:cNvPr id="13" name="Group 13"/>
          <p:cNvGrpSpPr>
            <a:grpSpLocks noChangeAspect="1"/>
          </p:cNvGrpSpPr>
          <p:nvPr/>
        </p:nvGrpSpPr>
        <p:grpSpPr>
          <a:xfrm>
            <a:off x="1028700" y="2001547"/>
            <a:ext cx="6283906" cy="6283906"/>
            <a:chOff x="0" y="0"/>
            <a:chExt cx="6350000" cy="6350000"/>
          </a:xfrm>
        </p:grpSpPr>
        <p:sp>
          <p:nvSpPr>
            <p:cNvPr id="14" name="Freeform 14"/>
            <p:cNvSpPr/>
            <p:nvPr/>
          </p:nvSpPr>
          <p:spPr>
            <a:xfrm>
              <a:off x="655320" y="655320"/>
              <a:ext cx="5039360" cy="5039360"/>
            </a:xfrm>
            <a:custGeom>
              <a:avLst/>
              <a:gdLst/>
              <a:ahLst/>
              <a:cxnLst/>
              <a:rect l="l" t="t" r="r" b="b"/>
              <a:pathLst>
                <a:path w="5039360" h="5039360">
                  <a:moveTo>
                    <a:pt x="2519680" y="0"/>
                  </a:moveTo>
                  <a:cubicBezTo>
                    <a:pt x="1127760" y="0"/>
                    <a:pt x="0" y="1127760"/>
                    <a:pt x="0" y="2519680"/>
                  </a:cubicBezTo>
                  <a:cubicBezTo>
                    <a:pt x="0" y="3911600"/>
                    <a:pt x="1127760" y="5039360"/>
                    <a:pt x="2519680" y="5039360"/>
                  </a:cubicBezTo>
                  <a:cubicBezTo>
                    <a:pt x="3911600" y="5039360"/>
                    <a:pt x="5039360" y="3911600"/>
                    <a:pt x="5039360" y="2519680"/>
                  </a:cubicBezTo>
                  <a:cubicBezTo>
                    <a:pt x="5039360" y="1127760"/>
                    <a:pt x="3911600" y="0"/>
                    <a:pt x="2519680" y="0"/>
                  </a:cubicBezTo>
                  <a:close/>
                </a:path>
              </a:pathLst>
            </a:custGeom>
            <a:blipFill>
              <a:blip r:embed="rId8"/>
              <a:stretch>
                <a:fillRect l="-24953" r="-24953"/>
              </a:stretch>
            </a:blipFill>
          </p:spPr>
          <p:txBody>
            <a:bodyPr/>
            <a:lstStyle/>
            <a:p>
              <a:endParaRPr lang="en-US"/>
            </a:p>
          </p:txBody>
        </p:sp>
        <p:sp>
          <p:nvSpPr>
            <p:cNvPr id="15" name="Freeform 15"/>
            <p:cNvSpPr/>
            <p:nvPr/>
          </p:nvSpPr>
          <p:spPr>
            <a:xfrm>
              <a:off x="0" y="0"/>
              <a:ext cx="6350000" cy="6350000"/>
            </a:xfrm>
            <a:custGeom>
              <a:avLst/>
              <a:gdLst/>
              <a:ahLst/>
              <a:cxnLst/>
              <a:rect l="l" t="t" r="r" b="b"/>
              <a:pathLst>
                <a:path w="6350000" h="6350000">
                  <a:moveTo>
                    <a:pt x="3175000" y="0"/>
                  </a:moveTo>
                  <a:cubicBezTo>
                    <a:pt x="1423670" y="0"/>
                    <a:pt x="0" y="1424940"/>
                    <a:pt x="0" y="3175000"/>
                  </a:cubicBezTo>
                  <a:cubicBezTo>
                    <a:pt x="0" y="4925060"/>
                    <a:pt x="1423670" y="6350000"/>
                    <a:pt x="3175000" y="6350000"/>
                  </a:cubicBezTo>
                  <a:cubicBezTo>
                    <a:pt x="4925060" y="6350000"/>
                    <a:pt x="6350000" y="4926330"/>
                    <a:pt x="6350000" y="3175000"/>
                  </a:cubicBezTo>
                  <a:cubicBezTo>
                    <a:pt x="6350000" y="1424940"/>
                    <a:pt x="4926330" y="0"/>
                    <a:pt x="3175000" y="0"/>
                  </a:cubicBezTo>
                  <a:close/>
                  <a:moveTo>
                    <a:pt x="3175000" y="5833110"/>
                  </a:moveTo>
                  <a:cubicBezTo>
                    <a:pt x="1709420" y="5833110"/>
                    <a:pt x="516890" y="4640580"/>
                    <a:pt x="516890" y="3175000"/>
                  </a:cubicBezTo>
                  <a:cubicBezTo>
                    <a:pt x="516890" y="1709420"/>
                    <a:pt x="1709420" y="516890"/>
                    <a:pt x="3175000" y="516890"/>
                  </a:cubicBezTo>
                  <a:cubicBezTo>
                    <a:pt x="4640580" y="516890"/>
                    <a:pt x="5833110" y="1709420"/>
                    <a:pt x="5833110" y="3175000"/>
                  </a:cubicBezTo>
                  <a:cubicBezTo>
                    <a:pt x="5833110" y="4640580"/>
                    <a:pt x="4640580" y="5833110"/>
                    <a:pt x="3175000" y="5833110"/>
                  </a:cubicBezTo>
                  <a:close/>
                </a:path>
              </a:pathLst>
            </a:custGeom>
            <a:solidFill>
              <a:srgbClr val="4F826F"/>
            </a:solidFill>
          </p:spPr>
          <p:txBody>
            <a:bodyPr/>
            <a:lstStyle/>
            <a:p>
              <a:endParaRPr lang="en-US"/>
            </a:p>
          </p:txBody>
        </p:sp>
      </p:grpSp>
      <p:sp>
        <p:nvSpPr>
          <p:cNvPr id="16" name="TextBox 16"/>
          <p:cNvSpPr txBox="1"/>
          <p:nvPr/>
        </p:nvSpPr>
        <p:spPr>
          <a:xfrm>
            <a:off x="10505607" y="2806514"/>
            <a:ext cx="6753693" cy="1285801"/>
          </a:xfrm>
          <a:prstGeom prst="rect">
            <a:avLst/>
          </a:prstGeom>
        </p:spPr>
        <p:txBody>
          <a:bodyPr lIns="0" tIns="0" rIns="0" bIns="0" rtlCol="0" anchor="t">
            <a:spAutoFit/>
          </a:bodyPr>
          <a:lstStyle/>
          <a:p>
            <a:pPr algn="r">
              <a:lnSpc>
                <a:spcPts val="9900"/>
              </a:lnSpc>
            </a:pPr>
            <a:r>
              <a:rPr lang="en-US" sz="9000">
                <a:solidFill>
                  <a:srgbClr val="040404"/>
                </a:solidFill>
                <a:latin typeface="Garet ExtraBold"/>
              </a:rPr>
              <a:t>Mission</a:t>
            </a:r>
          </a:p>
        </p:txBody>
      </p:sp>
      <p:sp>
        <p:nvSpPr>
          <p:cNvPr id="17" name="TextBox 17"/>
          <p:cNvSpPr txBox="1"/>
          <p:nvPr/>
        </p:nvSpPr>
        <p:spPr>
          <a:xfrm>
            <a:off x="7748096" y="4619270"/>
            <a:ext cx="9511204" cy="3314700"/>
          </a:xfrm>
          <a:prstGeom prst="rect">
            <a:avLst/>
          </a:prstGeom>
        </p:spPr>
        <p:txBody>
          <a:bodyPr lIns="0" tIns="0" rIns="0" bIns="0" rtlCol="0" anchor="t">
            <a:spAutoFit/>
          </a:bodyPr>
          <a:lstStyle/>
          <a:p>
            <a:pPr algn="r">
              <a:lnSpc>
                <a:spcPts val="4499"/>
              </a:lnSpc>
            </a:pPr>
            <a:r>
              <a:rPr lang="en-US" sz="2499" spc="99">
                <a:solidFill>
                  <a:srgbClr val="040404"/>
                </a:solidFill>
                <a:latin typeface="Montserrat Semi-Bold"/>
              </a:rPr>
              <a:t>"At GreenTech Wealth Innovations, our mission is to revolutionize trading through deep learning  technology. We aim to empower investors with advanced algorithms that analyze market trends and optimize investment strategies, ensuring sustainable growth and wealth creation."</a:t>
            </a:r>
          </a:p>
        </p:txBody>
      </p:sp>
      <p:sp>
        <p:nvSpPr>
          <p:cNvPr id="18" name="TextBox 18"/>
          <p:cNvSpPr txBox="1"/>
          <p:nvPr/>
        </p:nvSpPr>
        <p:spPr>
          <a:xfrm>
            <a:off x="16155491" y="8527601"/>
            <a:ext cx="742736" cy="675006"/>
          </a:xfrm>
          <a:prstGeom prst="rect">
            <a:avLst/>
          </a:prstGeom>
        </p:spPr>
        <p:txBody>
          <a:bodyPr lIns="0" tIns="0" rIns="0" bIns="0" rtlCol="0" anchor="t">
            <a:spAutoFit/>
          </a:bodyPr>
          <a:lstStyle/>
          <a:p>
            <a:pPr algn="ctr">
              <a:lnSpc>
                <a:spcPts val="5559"/>
              </a:lnSpc>
              <a:spcBef>
                <a:spcPct val="0"/>
              </a:spcBef>
            </a:pPr>
            <a:r>
              <a:rPr lang="en-US" sz="3999">
                <a:solidFill>
                  <a:srgbClr val="040404"/>
                </a:solidFill>
                <a:latin typeface="Garet ExtraBold"/>
              </a:rPr>
              <a:t>3</a:t>
            </a:r>
          </a:p>
        </p:txBody>
      </p:sp>
      <p:sp>
        <p:nvSpPr>
          <p:cNvPr id="19" name="TextBox 19"/>
          <p:cNvSpPr txBox="1"/>
          <p:nvPr/>
        </p:nvSpPr>
        <p:spPr>
          <a:xfrm>
            <a:off x="13467167" y="445643"/>
            <a:ext cx="3792133" cy="1128014"/>
          </a:xfrm>
          <a:prstGeom prst="rect">
            <a:avLst/>
          </a:prstGeom>
        </p:spPr>
        <p:txBody>
          <a:bodyPr lIns="0" tIns="0" rIns="0" bIns="0" rtlCol="0" anchor="t">
            <a:spAutoFit/>
          </a:bodyPr>
          <a:lstStyle/>
          <a:p>
            <a:pPr algn="r">
              <a:lnSpc>
                <a:spcPts val="3057"/>
              </a:lnSpc>
            </a:pPr>
            <a:r>
              <a:rPr lang="en-US" sz="2199">
                <a:solidFill>
                  <a:srgbClr val="040404"/>
                </a:solidFill>
                <a:latin typeface="Garet ExtraBold"/>
              </a:rPr>
              <a:t>GreenTech Wealth Innovations</a:t>
            </a:r>
          </a:p>
          <a:p>
            <a:pPr algn="r">
              <a:lnSpc>
                <a:spcPts val="3057"/>
              </a:lnSpc>
              <a:spcBef>
                <a:spcPct val="0"/>
              </a:spcBef>
            </a:pPr>
            <a:endParaRPr lang="en-US" sz="2199">
              <a:solidFill>
                <a:srgbClr val="040404"/>
              </a:solidFill>
              <a:latin typeface="Garet ExtraBo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2F2F0"/>
        </a:solidFill>
        <a:effectLst/>
      </p:bgPr>
    </p:bg>
    <p:spTree>
      <p:nvGrpSpPr>
        <p:cNvPr id="1" name=""/>
        <p:cNvGrpSpPr/>
        <p:nvPr/>
      </p:nvGrpSpPr>
      <p:grpSpPr>
        <a:xfrm>
          <a:off x="0" y="0"/>
          <a:ext cx="0" cy="0"/>
          <a:chOff x="0" y="0"/>
          <a:chExt cx="0" cy="0"/>
        </a:xfrm>
      </p:grpSpPr>
      <p:pic>
        <p:nvPicPr>
          <p:cNvPr id="52" name="Grafik 51">
            <a:extLst>
              <a:ext uri="{FF2B5EF4-FFF2-40B4-BE49-F238E27FC236}">
                <a16:creationId xmlns:a16="http://schemas.microsoft.com/office/drawing/2014/main" id="{B673E737-F690-DBE1-B71E-70D3E2AED4F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750371" y="4303666"/>
            <a:ext cx="2693752" cy="2693752"/>
          </a:xfrm>
          <a:prstGeom prst="ellipse">
            <a:avLst/>
          </a:prstGeom>
        </p:spPr>
      </p:pic>
      <p:pic>
        <p:nvPicPr>
          <p:cNvPr id="49" name="Grafik 48">
            <a:extLst>
              <a:ext uri="{FF2B5EF4-FFF2-40B4-BE49-F238E27FC236}">
                <a16:creationId xmlns:a16="http://schemas.microsoft.com/office/drawing/2014/main" id="{09CE1011-604C-E4DC-1634-8B74EC0C76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7370" y="4187765"/>
            <a:ext cx="2925552" cy="2925552"/>
          </a:xfrm>
          <a:prstGeom prst="ellipse">
            <a:avLst/>
          </a:prstGeom>
        </p:spPr>
      </p:pic>
      <p:grpSp>
        <p:nvGrpSpPr>
          <p:cNvPr id="28" name="Group 28"/>
          <p:cNvGrpSpPr>
            <a:grpSpLocks noChangeAspect="1"/>
          </p:cNvGrpSpPr>
          <p:nvPr/>
        </p:nvGrpSpPr>
        <p:grpSpPr>
          <a:xfrm>
            <a:off x="5077694" y="3953370"/>
            <a:ext cx="3394343" cy="3394343"/>
            <a:chOff x="0" y="0"/>
            <a:chExt cx="6350000" cy="6350000"/>
          </a:xfrm>
        </p:grpSpPr>
        <p:sp>
          <p:nvSpPr>
            <p:cNvPr id="29" name="Freeform 29"/>
            <p:cNvSpPr/>
            <p:nvPr/>
          </p:nvSpPr>
          <p:spPr>
            <a:xfrm>
              <a:off x="655320" y="655320"/>
              <a:ext cx="5039360" cy="5039360"/>
            </a:xfrm>
            <a:custGeom>
              <a:avLst/>
              <a:gdLst/>
              <a:ahLst/>
              <a:cxnLst/>
              <a:rect l="l" t="t" r="r" b="b"/>
              <a:pathLst>
                <a:path w="5039360" h="5039360">
                  <a:moveTo>
                    <a:pt x="2519680" y="0"/>
                  </a:moveTo>
                  <a:cubicBezTo>
                    <a:pt x="1127760" y="0"/>
                    <a:pt x="0" y="1127760"/>
                    <a:pt x="0" y="2519680"/>
                  </a:cubicBezTo>
                  <a:cubicBezTo>
                    <a:pt x="0" y="3911600"/>
                    <a:pt x="1127760" y="5039360"/>
                    <a:pt x="2519680" y="5039360"/>
                  </a:cubicBezTo>
                  <a:cubicBezTo>
                    <a:pt x="3911600" y="5039360"/>
                    <a:pt x="5039360" y="3911600"/>
                    <a:pt x="5039360" y="2519680"/>
                  </a:cubicBezTo>
                  <a:cubicBezTo>
                    <a:pt x="5039360" y="1127760"/>
                    <a:pt x="3911600" y="0"/>
                    <a:pt x="2519680" y="0"/>
                  </a:cubicBezTo>
                  <a:close/>
                </a:path>
              </a:pathLst>
            </a:custGeom>
            <a:solidFill>
              <a:srgbClr val="000000">
                <a:alpha val="0"/>
              </a:srgbClr>
            </a:solidFill>
            <a:ln w="12700">
              <a:solidFill>
                <a:srgbClr val="000000"/>
              </a:solidFill>
            </a:ln>
          </p:spPr>
          <p:txBody>
            <a:bodyPr/>
            <a:lstStyle/>
            <a:p>
              <a:endParaRPr lang="en-US"/>
            </a:p>
          </p:txBody>
        </p:sp>
        <p:sp>
          <p:nvSpPr>
            <p:cNvPr id="30" name="Freeform 30"/>
            <p:cNvSpPr/>
            <p:nvPr/>
          </p:nvSpPr>
          <p:spPr>
            <a:xfrm>
              <a:off x="0" y="0"/>
              <a:ext cx="6350000" cy="6350000"/>
            </a:xfrm>
            <a:custGeom>
              <a:avLst/>
              <a:gdLst/>
              <a:ahLst/>
              <a:cxnLst/>
              <a:rect l="l" t="t" r="r" b="b"/>
              <a:pathLst>
                <a:path w="6350000" h="6350000">
                  <a:moveTo>
                    <a:pt x="3175000" y="0"/>
                  </a:moveTo>
                  <a:cubicBezTo>
                    <a:pt x="1423670" y="0"/>
                    <a:pt x="0" y="1424940"/>
                    <a:pt x="0" y="3175000"/>
                  </a:cubicBezTo>
                  <a:cubicBezTo>
                    <a:pt x="0" y="4925060"/>
                    <a:pt x="1423670" y="6350000"/>
                    <a:pt x="3175000" y="6350000"/>
                  </a:cubicBezTo>
                  <a:cubicBezTo>
                    <a:pt x="4925060" y="6350000"/>
                    <a:pt x="6350000" y="4926330"/>
                    <a:pt x="6350000" y="3175000"/>
                  </a:cubicBezTo>
                  <a:cubicBezTo>
                    <a:pt x="6350000" y="1424940"/>
                    <a:pt x="4926330" y="0"/>
                    <a:pt x="3175000" y="0"/>
                  </a:cubicBezTo>
                  <a:close/>
                  <a:moveTo>
                    <a:pt x="3175000" y="5833110"/>
                  </a:moveTo>
                  <a:cubicBezTo>
                    <a:pt x="1709420" y="5833110"/>
                    <a:pt x="516890" y="4640580"/>
                    <a:pt x="516890" y="3175000"/>
                  </a:cubicBezTo>
                  <a:cubicBezTo>
                    <a:pt x="516890" y="1709420"/>
                    <a:pt x="1709420" y="516890"/>
                    <a:pt x="3175000" y="516890"/>
                  </a:cubicBezTo>
                  <a:cubicBezTo>
                    <a:pt x="4640580" y="516890"/>
                    <a:pt x="5833110" y="1709420"/>
                    <a:pt x="5833110" y="3175000"/>
                  </a:cubicBezTo>
                  <a:cubicBezTo>
                    <a:pt x="5833110" y="4640580"/>
                    <a:pt x="4640580" y="5833110"/>
                    <a:pt x="3175000" y="5833110"/>
                  </a:cubicBezTo>
                  <a:close/>
                </a:path>
              </a:pathLst>
            </a:custGeom>
            <a:solidFill>
              <a:srgbClr val="4F826F"/>
            </a:solidFill>
          </p:spPr>
          <p:txBody>
            <a:bodyPr/>
            <a:lstStyle/>
            <a:p>
              <a:endParaRPr lang="en-US"/>
            </a:p>
          </p:txBody>
        </p:sp>
      </p:grpSp>
      <p:pic>
        <p:nvPicPr>
          <p:cNvPr id="51" name="Grafik 50">
            <a:extLst>
              <a:ext uri="{FF2B5EF4-FFF2-40B4-BE49-F238E27FC236}">
                <a16:creationId xmlns:a16="http://schemas.microsoft.com/office/drawing/2014/main" id="{42622DD8-77D5-0930-C5FE-435337410D97}"/>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b="22073"/>
          <a:stretch/>
        </p:blipFill>
        <p:spPr bwMode="auto">
          <a:xfrm>
            <a:off x="1626247" y="4055158"/>
            <a:ext cx="2706533" cy="2904354"/>
          </a:xfrm>
          <a:prstGeom prst="ellipse">
            <a:avLst/>
          </a:prstGeom>
          <a:ln>
            <a:noFill/>
          </a:ln>
          <a:extLst>
            <a:ext uri="{53640926-AAD7-44D8-BBD7-CCE9431645EC}">
              <a14:shadowObscured xmlns:a14="http://schemas.microsoft.com/office/drawing/2010/main"/>
            </a:ext>
          </a:extLst>
        </p:spPr>
      </p:pic>
      <p:grpSp>
        <p:nvGrpSpPr>
          <p:cNvPr id="34" name="Group 34"/>
          <p:cNvGrpSpPr>
            <a:grpSpLocks noChangeAspect="1"/>
          </p:cNvGrpSpPr>
          <p:nvPr/>
        </p:nvGrpSpPr>
        <p:grpSpPr>
          <a:xfrm>
            <a:off x="1149655" y="3687995"/>
            <a:ext cx="3659718" cy="3659718"/>
            <a:chOff x="0" y="0"/>
            <a:chExt cx="6350000" cy="6350000"/>
          </a:xfrm>
        </p:grpSpPr>
        <p:sp>
          <p:nvSpPr>
            <p:cNvPr id="36" name="Freeform 36"/>
            <p:cNvSpPr/>
            <p:nvPr/>
          </p:nvSpPr>
          <p:spPr>
            <a:xfrm>
              <a:off x="0" y="0"/>
              <a:ext cx="6350000" cy="6350000"/>
            </a:xfrm>
            <a:custGeom>
              <a:avLst/>
              <a:gdLst/>
              <a:ahLst/>
              <a:cxnLst/>
              <a:rect l="l" t="t" r="r" b="b"/>
              <a:pathLst>
                <a:path w="6350000" h="6350000">
                  <a:moveTo>
                    <a:pt x="3175000" y="0"/>
                  </a:moveTo>
                  <a:cubicBezTo>
                    <a:pt x="1423670" y="0"/>
                    <a:pt x="0" y="1424940"/>
                    <a:pt x="0" y="3175000"/>
                  </a:cubicBezTo>
                  <a:cubicBezTo>
                    <a:pt x="0" y="4925060"/>
                    <a:pt x="1423670" y="6350000"/>
                    <a:pt x="3175000" y="6350000"/>
                  </a:cubicBezTo>
                  <a:cubicBezTo>
                    <a:pt x="4925060" y="6350000"/>
                    <a:pt x="6350000" y="4926330"/>
                    <a:pt x="6350000" y="3175000"/>
                  </a:cubicBezTo>
                  <a:cubicBezTo>
                    <a:pt x="6350000" y="1424940"/>
                    <a:pt x="4926330" y="0"/>
                    <a:pt x="3175000" y="0"/>
                  </a:cubicBezTo>
                  <a:close/>
                  <a:moveTo>
                    <a:pt x="3175000" y="5833110"/>
                  </a:moveTo>
                  <a:cubicBezTo>
                    <a:pt x="1709420" y="5833110"/>
                    <a:pt x="516890" y="4640580"/>
                    <a:pt x="516890" y="3175000"/>
                  </a:cubicBezTo>
                  <a:cubicBezTo>
                    <a:pt x="516890" y="1709420"/>
                    <a:pt x="1709420" y="516890"/>
                    <a:pt x="3175000" y="516890"/>
                  </a:cubicBezTo>
                  <a:cubicBezTo>
                    <a:pt x="4640580" y="516890"/>
                    <a:pt x="5833110" y="1709420"/>
                    <a:pt x="5833110" y="3175000"/>
                  </a:cubicBezTo>
                  <a:cubicBezTo>
                    <a:pt x="5833110" y="4640580"/>
                    <a:pt x="4640580" y="5833110"/>
                    <a:pt x="3175000" y="5833110"/>
                  </a:cubicBezTo>
                  <a:close/>
                </a:path>
              </a:pathLst>
            </a:custGeom>
            <a:solidFill>
              <a:srgbClr val="4F826F"/>
            </a:solidFill>
          </p:spPr>
          <p:txBody>
            <a:bodyPr/>
            <a:lstStyle/>
            <a:p>
              <a:endParaRPr lang="en-US"/>
            </a:p>
          </p:txBody>
        </p:sp>
        <p:sp>
          <p:nvSpPr>
            <p:cNvPr id="35" name="Freeform 35"/>
            <p:cNvSpPr/>
            <p:nvPr/>
          </p:nvSpPr>
          <p:spPr>
            <a:xfrm>
              <a:off x="655320" y="655320"/>
              <a:ext cx="5039361" cy="5039361"/>
            </a:xfrm>
            <a:custGeom>
              <a:avLst/>
              <a:gdLst/>
              <a:ahLst/>
              <a:cxnLst/>
              <a:rect l="l" t="t" r="r" b="b"/>
              <a:pathLst>
                <a:path w="5039360" h="5039360">
                  <a:moveTo>
                    <a:pt x="2519680" y="0"/>
                  </a:moveTo>
                  <a:cubicBezTo>
                    <a:pt x="1127760" y="0"/>
                    <a:pt x="0" y="1127760"/>
                    <a:pt x="0" y="2519680"/>
                  </a:cubicBezTo>
                  <a:cubicBezTo>
                    <a:pt x="0" y="3911600"/>
                    <a:pt x="1127760" y="5039360"/>
                    <a:pt x="2519680" y="5039360"/>
                  </a:cubicBezTo>
                  <a:cubicBezTo>
                    <a:pt x="3911600" y="5039360"/>
                    <a:pt x="5039360" y="3911600"/>
                    <a:pt x="5039360" y="2519680"/>
                  </a:cubicBezTo>
                  <a:cubicBezTo>
                    <a:pt x="5039360" y="1127760"/>
                    <a:pt x="3911600" y="0"/>
                    <a:pt x="2519680" y="0"/>
                  </a:cubicBezTo>
                  <a:close/>
                </a:path>
              </a:pathLst>
            </a:custGeom>
            <a:solidFill>
              <a:srgbClr val="000000">
                <a:alpha val="0"/>
              </a:srgbClr>
            </a:solidFill>
            <a:ln w="12700">
              <a:solidFill>
                <a:srgbClr val="000000"/>
              </a:solidFill>
            </a:ln>
          </p:spPr>
          <p:txBody>
            <a:bodyPr/>
            <a:lstStyle/>
            <a:p>
              <a:endParaRPr lang="de-DE" dirty="0"/>
            </a:p>
          </p:txBody>
        </p:sp>
      </p:grpSp>
      <p:sp>
        <p:nvSpPr>
          <p:cNvPr id="2" name="Freeform 2"/>
          <p:cNvSpPr/>
          <p:nvPr/>
        </p:nvSpPr>
        <p:spPr>
          <a:xfrm rot="2700000">
            <a:off x="-2539651" y="-154037"/>
            <a:ext cx="4959103" cy="4959103"/>
          </a:xfrm>
          <a:custGeom>
            <a:avLst/>
            <a:gdLst/>
            <a:ahLst/>
            <a:cxnLst/>
            <a:rect l="l" t="t" r="r" b="b"/>
            <a:pathLst>
              <a:path w="4959103" h="4959103">
                <a:moveTo>
                  <a:pt x="0" y="0"/>
                </a:moveTo>
                <a:lnTo>
                  <a:pt x="4959102" y="0"/>
                </a:lnTo>
                <a:lnTo>
                  <a:pt x="4959102" y="4959103"/>
                </a:lnTo>
                <a:lnTo>
                  <a:pt x="0" y="495910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3" name="Freeform 3"/>
          <p:cNvSpPr/>
          <p:nvPr/>
        </p:nvSpPr>
        <p:spPr>
          <a:xfrm rot="2700000">
            <a:off x="-1292834" y="5943659"/>
            <a:ext cx="1836063" cy="1836063"/>
          </a:xfrm>
          <a:custGeom>
            <a:avLst/>
            <a:gdLst/>
            <a:ahLst/>
            <a:cxnLst/>
            <a:rect l="l" t="t" r="r" b="b"/>
            <a:pathLst>
              <a:path w="1836063" h="1836063">
                <a:moveTo>
                  <a:pt x="0" y="0"/>
                </a:moveTo>
                <a:lnTo>
                  <a:pt x="1836063" y="0"/>
                </a:lnTo>
                <a:lnTo>
                  <a:pt x="1836063" y="1836063"/>
                </a:lnTo>
                <a:lnTo>
                  <a:pt x="0" y="183606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4" name="Freeform 4"/>
          <p:cNvSpPr/>
          <p:nvPr/>
        </p:nvSpPr>
        <p:spPr>
          <a:xfrm rot="2871165">
            <a:off x="16008302" y="8379810"/>
            <a:ext cx="1037114" cy="1037114"/>
          </a:xfrm>
          <a:custGeom>
            <a:avLst/>
            <a:gdLst/>
            <a:ahLst/>
            <a:cxnLst/>
            <a:rect l="l" t="t" r="r" b="b"/>
            <a:pathLst>
              <a:path w="1037114" h="1037114">
                <a:moveTo>
                  <a:pt x="0" y="0"/>
                </a:moveTo>
                <a:lnTo>
                  <a:pt x="1037114" y="0"/>
                </a:lnTo>
                <a:lnTo>
                  <a:pt x="1037114" y="1037113"/>
                </a:lnTo>
                <a:lnTo>
                  <a:pt x="0" y="103711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Freeform 5"/>
          <p:cNvSpPr/>
          <p:nvPr/>
        </p:nvSpPr>
        <p:spPr>
          <a:xfrm rot="2871165">
            <a:off x="1650865" y="119839"/>
            <a:ext cx="503619" cy="503619"/>
          </a:xfrm>
          <a:custGeom>
            <a:avLst/>
            <a:gdLst/>
            <a:ahLst/>
            <a:cxnLst/>
            <a:rect l="l" t="t" r="r" b="b"/>
            <a:pathLst>
              <a:path w="503619" h="503619">
                <a:moveTo>
                  <a:pt x="0" y="0"/>
                </a:moveTo>
                <a:lnTo>
                  <a:pt x="503619" y="0"/>
                </a:lnTo>
                <a:lnTo>
                  <a:pt x="503619" y="503619"/>
                </a:lnTo>
                <a:lnTo>
                  <a:pt x="0" y="50361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dirty="0"/>
          </a:p>
        </p:txBody>
      </p:sp>
      <p:sp>
        <p:nvSpPr>
          <p:cNvPr id="6" name="Freeform 6"/>
          <p:cNvSpPr/>
          <p:nvPr/>
        </p:nvSpPr>
        <p:spPr>
          <a:xfrm rot="2700000">
            <a:off x="1618158" y="711722"/>
            <a:ext cx="1596704" cy="1596704"/>
          </a:xfrm>
          <a:custGeom>
            <a:avLst/>
            <a:gdLst/>
            <a:ahLst/>
            <a:cxnLst/>
            <a:rect l="l" t="t" r="r" b="b"/>
            <a:pathLst>
              <a:path w="1596704" h="1596704">
                <a:moveTo>
                  <a:pt x="0" y="0"/>
                </a:moveTo>
                <a:lnTo>
                  <a:pt x="1596704" y="0"/>
                </a:lnTo>
                <a:lnTo>
                  <a:pt x="1596704" y="1596704"/>
                </a:lnTo>
                <a:lnTo>
                  <a:pt x="0" y="1596704"/>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dirty="0"/>
          </a:p>
        </p:txBody>
      </p:sp>
      <p:grpSp>
        <p:nvGrpSpPr>
          <p:cNvPr id="7" name="Group 7"/>
          <p:cNvGrpSpPr/>
          <p:nvPr/>
        </p:nvGrpSpPr>
        <p:grpSpPr>
          <a:xfrm>
            <a:off x="17859375" y="-267806"/>
            <a:ext cx="593949" cy="10899628"/>
            <a:chOff x="0" y="0"/>
            <a:chExt cx="156431" cy="2870684"/>
          </a:xfrm>
        </p:grpSpPr>
        <p:sp>
          <p:nvSpPr>
            <p:cNvPr id="8" name="Freeform 8"/>
            <p:cNvSpPr/>
            <p:nvPr/>
          </p:nvSpPr>
          <p:spPr>
            <a:xfrm>
              <a:off x="0" y="0"/>
              <a:ext cx="156431" cy="2870684"/>
            </a:xfrm>
            <a:custGeom>
              <a:avLst/>
              <a:gdLst/>
              <a:ahLst/>
              <a:cxnLst/>
              <a:rect l="l" t="t" r="r" b="b"/>
              <a:pathLst>
                <a:path w="156431" h="2870684">
                  <a:moveTo>
                    <a:pt x="0" y="0"/>
                  </a:moveTo>
                  <a:lnTo>
                    <a:pt x="156431" y="0"/>
                  </a:lnTo>
                  <a:lnTo>
                    <a:pt x="156431" y="2870684"/>
                  </a:lnTo>
                  <a:lnTo>
                    <a:pt x="0" y="2870684"/>
                  </a:lnTo>
                  <a:close/>
                </a:path>
              </a:pathLst>
            </a:custGeom>
            <a:solidFill>
              <a:srgbClr val="4F826F"/>
            </a:solidFill>
          </p:spPr>
          <p:txBody>
            <a:bodyPr/>
            <a:lstStyle/>
            <a:p>
              <a:endParaRPr lang="en-US"/>
            </a:p>
          </p:txBody>
        </p:sp>
        <p:sp>
          <p:nvSpPr>
            <p:cNvPr id="9" name="TextBox 9"/>
            <p:cNvSpPr txBox="1"/>
            <p:nvPr/>
          </p:nvSpPr>
          <p:spPr>
            <a:xfrm>
              <a:off x="0" y="-47625"/>
              <a:ext cx="156431" cy="2918309"/>
            </a:xfrm>
            <a:prstGeom prst="rect">
              <a:avLst/>
            </a:prstGeom>
          </p:spPr>
          <p:txBody>
            <a:bodyPr lIns="50800" tIns="50800" rIns="50800" bIns="50800" rtlCol="0" anchor="ctr"/>
            <a:lstStyle/>
            <a:p>
              <a:pPr algn="ctr">
                <a:lnSpc>
                  <a:spcPts val="3336"/>
                </a:lnSpc>
              </a:pPr>
              <a:endParaRPr/>
            </a:p>
          </p:txBody>
        </p:sp>
      </p:grpSp>
      <p:grpSp>
        <p:nvGrpSpPr>
          <p:cNvPr id="10" name="Group 10"/>
          <p:cNvGrpSpPr/>
          <p:nvPr/>
        </p:nvGrpSpPr>
        <p:grpSpPr>
          <a:xfrm>
            <a:off x="8737411" y="7615178"/>
            <a:ext cx="3394343" cy="1251355"/>
            <a:chOff x="0" y="0"/>
            <a:chExt cx="962622" cy="354879"/>
          </a:xfrm>
        </p:grpSpPr>
        <p:sp>
          <p:nvSpPr>
            <p:cNvPr id="11" name="Freeform 11"/>
            <p:cNvSpPr/>
            <p:nvPr/>
          </p:nvSpPr>
          <p:spPr>
            <a:xfrm>
              <a:off x="0" y="0"/>
              <a:ext cx="962622" cy="354879"/>
            </a:xfrm>
            <a:custGeom>
              <a:avLst/>
              <a:gdLst/>
              <a:ahLst/>
              <a:cxnLst/>
              <a:rect l="l" t="t" r="r" b="b"/>
              <a:pathLst>
                <a:path w="962622" h="354879">
                  <a:moveTo>
                    <a:pt x="68425" y="0"/>
                  </a:moveTo>
                  <a:lnTo>
                    <a:pt x="894198" y="0"/>
                  </a:lnTo>
                  <a:cubicBezTo>
                    <a:pt x="912345" y="0"/>
                    <a:pt x="929749" y="7209"/>
                    <a:pt x="942581" y="20041"/>
                  </a:cubicBezTo>
                  <a:cubicBezTo>
                    <a:pt x="955413" y="32873"/>
                    <a:pt x="962622" y="50277"/>
                    <a:pt x="962622" y="68425"/>
                  </a:cubicBezTo>
                  <a:lnTo>
                    <a:pt x="962622" y="286455"/>
                  </a:lnTo>
                  <a:cubicBezTo>
                    <a:pt x="962622" y="324245"/>
                    <a:pt x="931988" y="354879"/>
                    <a:pt x="894198" y="354879"/>
                  </a:cubicBezTo>
                  <a:lnTo>
                    <a:pt x="68425" y="354879"/>
                  </a:lnTo>
                  <a:cubicBezTo>
                    <a:pt x="30635" y="354879"/>
                    <a:pt x="0" y="324245"/>
                    <a:pt x="0" y="286455"/>
                  </a:cubicBezTo>
                  <a:lnTo>
                    <a:pt x="0" y="68425"/>
                  </a:lnTo>
                  <a:cubicBezTo>
                    <a:pt x="0" y="30635"/>
                    <a:pt x="30635" y="0"/>
                    <a:pt x="68425" y="0"/>
                  </a:cubicBezTo>
                  <a:close/>
                </a:path>
              </a:pathLst>
            </a:custGeom>
            <a:solidFill>
              <a:srgbClr val="4F826F"/>
            </a:solidFill>
          </p:spPr>
          <p:txBody>
            <a:bodyPr/>
            <a:lstStyle/>
            <a:p>
              <a:endParaRPr lang="en-US"/>
            </a:p>
          </p:txBody>
        </p:sp>
        <p:sp>
          <p:nvSpPr>
            <p:cNvPr id="12" name="TextBox 12"/>
            <p:cNvSpPr txBox="1"/>
            <p:nvPr/>
          </p:nvSpPr>
          <p:spPr>
            <a:xfrm>
              <a:off x="0" y="-47625"/>
              <a:ext cx="962622" cy="402504"/>
            </a:xfrm>
            <a:prstGeom prst="rect">
              <a:avLst/>
            </a:prstGeom>
          </p:spPr>
          <p:txBody>
            <a:bodyPr lIns="50800" tIns="50800" rIns="50800" bIns="50800" rtlCol="0" anchor="ctr"/>
            <a:lstStyle/>
            <a:p>
              <a:pPr algn="ctr">
                <a:lnSpc>
                  <a:spcPts val="3336"/>
                </a:lnSpc>
              </a:pPr>
              <a:endParaRPr/>
            </a:p>
          </p:txBody>
        </p:sp>
      </p:grpSp>
      <p:grpSp>
        <p:nvGrpSpPr>
          <p:cNvPr id="13" name="Group 13"/>
          <p:cNvGrpSpPr/>
          <p:nvPr/>
        </p:nvGrpSpPr>
        <p:grpSpPr>
          <a:xfrm>
            <a:off x="12400075" y="7615178"/>
            <a:ext cx="3394343" cy="1251355"/>
            <a:chOff x="0" y="0"/>
            <a:chExt cx="962622" cy="354879"/>
          </a:xfrm>
        </p:grpSpPr>
        <p:sp>
          <p:nvSpPr>
            <p:cNvPr id="14" name="Freeform 14"/>
            <p:cNvSpPr/>
            <p:nvPr/>
          </p:nvSpPr>
          <p:spPr>
            <a:xfrm>
              <a:off x="0" y="0"/>
              <a:ext cx="962622" cy="354879"/>
            </a:xfrm>
            <a:custGeom>
              <a:avLst/>
              <a:gdLst/>
              <a:ahLst/>
              <a:cxnLst/>
              <a:rect l="l" t="t" r="r" b="b"/>
              <a:pathLst>
                <a:path w="962622" h="354879">
                  <a:moveTo>
                    <a:pt x="68425" y="0"/>
                  </a:moveTo>
                  <a:lnTo>
                    <a:pt x="894198" y="0"/>
                  </a:lnTo>
                  <a:cubicBezTo>
                    <a:pt x="912345" y="0"/>
                    <a:pt x="929749" y="7209"/>
                    <a:pt x="942581" y="20041"/>
                  </a:cubicBezTo>
                  <a:cubicBezTo>
                    <a:pt x="955413" y="32873"/>
                    <a:pt x="962622" y="50277"/>
                    <a:pt x="962622" y="68425"/>
                  </a:cubicBezTo>
                  <a:lnTo>
                    <a:pt x="962622" y="286455"/>
                  </a:lnTo>
                  <a:cubicBezTo>
                    <a:pt x="962622" y="324245"/>
                    <a:pt x="931988" y="354879"/>
                    <a:pt x="894198" y="354879"/>
                  </a:cubicBezTo>
                  <a:lnTo>
                    <a:pt x="68425" y="354879"/>
                  </a:lnTo>
                  <a:cubicBezTo>
                    <a:pt x="30635" y="354879"/>
                    <a:pt x="0" y="324245"/>
                    <a:pt x="0" y="286455"/>
                  </a:cubicBezTo>
                  <a:lnTo>
                    <a:pt x="0" y="68425"/>
                  </a:lnTo>
                  <a:cubicBezTo>
                    <a:pt x="0" y="30635"/>
                    <a:pt x="30635" y="0"/>
                    <a:pt x="68425" y="0"/>
                  </a:cubicBezTo>
                  <a:close/>
                </a:path>
              </a:pathLst>
            </a:custGeom>
            <a:solidFill>
              <a:srgbClr val="4F826F"/>
            </a:solidFill>
          </p:spPr>
          <p:txBody>
            <a:bodyPr/>
            <a:lstStyle/>
            <a:p>
              <a:endParaRPr lang="en-US"/>
            </a:p>
          </p:txBody>
        </p:sp>
        <p:sp>
          <p:nvSpPr>
            <p:cNvPr id="15" name="TextBox 15"/>
            <p:cNvSpPr txBox="1"/>
            <p:nvPr/>
          </p:nvSpPr>
          <p:spPr>
            <a:xfrm>
              <a:off x="0" y="-47625"/>
              <a:ext cx="962622" cy="402504"/>
            </a:xfrm>
            <a:prstGeom prst="rect">
              <a:avLst/>
            </a:prstGeom>
          </p:spPr>
          <p:txBody>
            <a:bodyPr lIns="50800" tIns="50800" rIns="50800" bIns="50800" rtlCol="0" anchor="ctr"/>
            <a:lstStyle/>
            <a:p>
              <a:pPr algn="ctr">
                <a:lnSpc>
                  <a:spcPts val="3336"/>
                </a:lnSpc>
              </a:pPr>
              <a:endParaRPr/>
            </a:p>
          </p:txBody>
        </p:sp>
      </p:grpSp>
      <p:grpSp>
        <p:nvGrpSpPr>
          <p:cNvPr id="16" name="Group 16"/>
          <p:cNvGrpSpPr/>
          <p:nvPr/>
        </p:nvGrpSpPr>
        <p:grpSpPr>
          <a:xfrm>
            <a:off x="-287634" y="4855866"/>
            <a:ext cx="575268" cy="575268"/>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F826F"/>
            </a:solidFill>
          </p:spPr>
          <p:txBody>
            <a:bodyPr/>
            <a:lstStyle/>
            <a:p>
              <a:endParaRPr lang="en-US"/>
            </a:p>
          </p:txBody>
        </p:sp>
        <p:sp>
          <p:nvSpPr>
            <p:cNvPr id="18" name="TextBox 18"/>
            <p:cNvSpPr txBox="1"/>
            <p:nvPr/>
          </p:nvSpPr>
          <p:spPr>
            <a:xfrm>
              <a:off x="76200" y="28575"/>
              <a:ext cx="660400" cy="708025"/>
            </a:xfrm>
            <a:prstGeom prst="rect">
              <a:avLst/>
            </a:prstGeom>
          </p:spPr>
          <p:txBody>
            <a:bodyPr lIns="50800" tIns="50800" rIns="50800" bIns="50800" rtlCol="0" anchor="ctr"/>
            <a:lstStyle/>
            <a:p>
              <a:pPr algn="ctr">
                <a:lnSpc>
                  <a:spcPts val="3336"/>
                </a:lnSpc>
              </a:pPr>
              <a:endParaRPr/>
            </a:p>
          </p:txBody>
        </p:sp>
      </p:grpSp>
      <p:grpSp>
        <p:nvGrpSpPr>
          <p:cNvPr id="19" name="Group 19"/>
          <p:cNvGrpSpPr>
            <a:grpSpLocks noChangeAspect="1"/>
          </p:cNvGrpSpPr>
          <p:nvPr/>
        </p:nvGrpSpPr>
        <p:grpSpPr>
          <a:xfrm>
            <a:off x="12400075" y="3953370"/>
            <a:ext cx="3394343" cy="3394343"/>
            <a:chOff x="0" y="0"/>
            <a:chExt cx="6350000" cy="6350000"/>
          </a:xfrm>
        </p:grpSpPr>
        <p:sp>
          <p:nvSpPr>
            <p:cNvPr id="20" name="Freeform 20"/>
            <p:cNvSpPr/>
            <p:nvPr/>
          </p:nvSpPr>
          <p:spPr>
            <a:xfrm>
              <a:off x="655320" y="655320"/>
              <a:ext cx="5039360" cy="5039360"/>
            </a:xfrm>
            <a:custGeom>
              <a:avLst/>
              <a:gdLst/>
              <a:ahLst/>
              <a:cxnLst/>
              <a:rect l="l" t="t" r="r" b="b"/>
              <a:pathLst>
                <a:path w="5039360" h="5039360">
                  <a:moveTo>
                    <a:pt x="2519680" y="0"/>
                  </a:moveTo>
                  <a:cubicBezTo>
                    <a:pt x="1127760" y="0"/>
                    <a:pt x="0" y="1127760"/>
                    <a:pt x="0" y="2519680"/>
                  </a:cubicBezTo>
                  <a:cubicBezTo>
                    <a:pt x="0" y="3911600"/>
                    <a:pt x="1127760" y="5039360"/>
                    <a:pt x="2519680" y="5039360"/>
                  </a:cubicBezTo>
                  <a:cubicBezTo>
                    <a:pt x="3911600" y="5039360"/>
                    <a:pt x="5039360" y="3911600"/>
                    <a:pt x="5039360" y="2519680"/>
                  </a:cubicBezTo>
                  <a:cubicBezTo>
                    <a:pt x="5039360" y="1127760"/>
                    <a:pt x="3911600" y="0"/>
                    <a:pt x="2519680" y="0"/>
                  </a:cubicBezTo>
                  <a:close/>
                </a:path>
              </a:pathLst>
            </a:custGeom>
            <a:solidFill>
              <a:srgbClr val="000000">
                <a:alpha val="0"/>
              </a:srgbClr>
            </a:solidFill>
            <a:ln w="12700">
              <a:solidFill>
                <a:srgbClr val="000000"/>
              </a:solidFill>
            </a:ln>
          </p:spPr>
          <p:txBody>
            <a:bodyPr/>
            <a:lstStyle/>
            <a:p>
              <a:endParaRPr lang="en-US"/>
            </a:p>
          </p:txBody>
        </p:sp>
        <p:sp>
          <p:nvSpPr>
            <p:cNvPr id="21" name="Freeform 21"/>
            <p:cNvSpPr/>
            <p:nvPr/>
          </p:nvSpPr>
          <p:spPr>
            <a:xfrm>
              <a:off x="0" y="0"/>
              <a:ext cx="6350000" cy="6350000"/>
            </a:xfrm>
            <a:custGeom>
              <a:avLst/>
              <a:gdLst/>
              <a:ahLst/>
              <a:cxnLst/>
              <a:rect l="l" t="t" r="r" b="b"/>
              <a:pathLst>
                <a:path w="6350000" h="6350000">
                  <a:moveTo>
                    <a:pt x="3175000" y="0"/>
                  </a:moveTo>
                  <a:cubicBezTo>
                    <a:pt x="1423670" y="0"/>
                    <a:pt x="0" y="1424940"/>
                    <a:pt x="0" y="3175000"/>
                  </a:cubicBezTo>
                  <a:cubicBezTo>
                    <a:pt x="0" y="4925060"/>
                    <a:pt x="1423670" y="6350000"/>
                    <a:pt x="3175000" y="6350000"/>
                  </a:cubicBezTo>
                  <a:cubicBezTo>
                    <a:pt x="4925060" y="6350000"/>
                    <a:pt x="6350000" y="4926330"/>
                    <a:pt x="6350000" y="3175000"/>
                  </a:cubicBezTo>
                  <a:cubicBezTo>
                    <a:pt x="6350000" y="1424940"/>
                    <a:pt x="4926330" y="0"/>
                    <a:pt x="3175000" y="0"/>
                  </a:cubicBezTo>
                  <a:close/>
                  <a:moveTo>
                    <a:pt x="3175000" y="5833110"/>
                  </a:moveTo>
                  <a:cubicBezTo>
                    <a:pt x="1709420" y="5833110"/>
                    <a:pt x="516890" y="4640580"/>
                    <a:pt x="516890" y="3175000"/>
                  </a:cubicBezTo>
                  <a:cubicBezTo>
                    <a:pt x="516890" y="1709420"/>
                    <a:pt x="1709420" y="516890"/>
                    <a:pt x="3175000" y="516890"/>
                  </a:cubicBezTo>
                  <a:cubicBezTo>
                    <a:pt x="4640580" y="516890"/>
                    <a:pt x="5833110" y="1709420"/>
                    <a:pt x="5833110" y="3175000"/>
                  </a:cubicBezTo>
                  <a:cubicBezTo>
                    <a:pt x="5833110" y="4640580"/>
                    <a:pt x="4640580" y="5833110"/>
                    <a:pt x="3175000" y="5833110"/>
                  </a:cubicBezTo>
                  <a:close/>
                </a:path>
              </a:pathLst>
            </a:custGeom>
            <a:solidFill>
              <a:srgbClr val="4F826F"/>
            </a:solidFill>
          </p:spPr>
          <p:txBody>
            <a:bodyPr/>
            <a:lstStyle/>
            <a:p>
              <a:endParaRPr lang="en-US"/>
            </a:p>
          </p:txBody>
        </p:sp>
      </p:grpSp>
      <p:grpSp>
        <p:nvGrpSpPr>
          <p:cNvPr id="22" name="Group 22"/>
          <p:cNvGrpSpPr>
            <a:grpSpLocks noChangeAspect="1"/>
          </p:cNvGrpSpPr>
          <p:nvPr/>
        </p:nvGrpSpPr>
        <p:grpSpPr>
          <a:xfrm>
            <a:off x="8737411" y="3953370"/>
            <a:ext cx="3394343" cy="3394343"/>
            <a:chOff x="0" y="0"/>
            <a:chExt cx="6350000" cy="6350000"/>
          </a:xfrm>
        </p:grpSpPr>
        <p:sp>
          <p:nvSpPr>
            <p:cNvPr id="23" name="Freeform 23"/>
            <p:cNvSpPr/>
            <p:nvPr/>
          </p:nvSpPr>
          <p:spPr>
            <a:xfrm>
              <a:off x="655320" y="655320"/>
              <a:ext cx="5039360" cy="5039360"/>
            </a:xfrm>
            <a:custGeom>
              <a:avLst/>
              <a:gdLst/>
              <a:ahLst/>
              <a:cxnLst/>
              <a:rect l="l" t="t" r="r" b="b"/>
              <a:pathLst>
                <a:path w="5039360" h="5039360">
                  <a:moveTo>
                    <a:pt x="2519680" y="0"/>
                  </a:moveTo>
                  <a:cubicBezTo>
                    <a:pt x="1127760" y="0"/>
                    <a:pt x="0" y="1127760"/>
                    <a:pt x="0" y="2519680"/>
                  </a:cubicBezTo>
                  <a:cubicBezTo>
                    <a:pt x="0" y="3911600"/>
                    <a:pt x="1127760" y="5039360"/>
                    <a:pt x="2519680" y="5039360"/>
                  </a:cubicBezTo>
                  <a:cubicBezTo>
                    <a:pt x="3911600" y="5039360"/>
                    <a:pt x="5039360" y="3911600"/>
                    <a:pt x="5039360" y="2519680"/>
                  </a:cubicBezTo>
                  <a:cubicBezTo>
                    <a:pt x="5039360" y="1127760"/>
                    <a:pt x="3911600" y="0"/>
                    <a:pt x="2519680" y="0"/>
                  </a:cubicBezTo>
                  <a:close/>
                </a:path>
              </a:pathLst>
            </a:custGeom>
            <a:blipFill>
              <a:blip r:embed="rId11"/>
              <a:stretch>
                <a:fillRect l="-68567" t="-12971" r="-52225" b="-181419"/>
              </a:stretch>
            </a:blipFill>
          </p:spPr>
          <p:txBody>
            <a:bodyPr/>
            <a:lstStyle/>
            <a:p>
              <a:endParaRPr lang="en-US"/>
            </a:p>
          </p:txBody>
        </p:sp>
        <p:sp>
          <p:nvSpPr>
            <p:cNvPr id="24" name="Freeform 24"/>
            <p:cNvSpPr/>
            <p:nvPr/>
          </p:nvSpPr>
          <p:spPr>
            <a:xfrm>
              <a:off x="0" y="0"/>
              <a:ext cx="6350000" cy="6350000"/>
            </a:xfrm>
            <a:custGeom>
              <a:avLst/>
              <a:gdLst/>
              <a:ahLst/>
              <a:cxnLst/>
              <a:rect l="l" t="t" r="r" b="b"/>
              <a:pathLst>
                <a:path w="6350000" h="6350000">
                  <a:moveTo>
                    <a:pt x="3175000" y="0"/>
                  </a:moveTo>
                  <a:cubicBezTo>
                    <a:pt x="1423670" y="0"/>
                    <a:pt x="0" y="1424940"/>
                    <a:pt x="0" y="3175000"/>
                  </a:cubicBezTo>
                  <a:cubicBezTo>
                    <a:pt x="0" y="4925060"/>
                    <a:pt x="1423670" y="6350000"/>
                    <a:pt x="3175000" y="6350000"/>
                  </a:cubicBezTo>
                  <a:cubicBezTo>
                    <a:pt x="4925060" y="6350000"/>
                    <a:pt x="6350000" y="4926330"/>
                    <a:pt x="6350000" y="3175000"/>
                  </a:cubicBezTo>
                  <a:cubicBezTo>
                    <a:pt x="6350000" y="1424940"/>
                    <a:pt x="4926330" y="0"/>
                    <a:pt x="3175000" y="0"/>
                  </a:cubicBezTo>
                  <a:close/>
                  <a:moveTo>
                    <a:pt x="3175000" y="5833110"/>
                  </a:moveTo>
                  <a:cubicBezTo>
                    <a:pt x="1709420" y="5833110"/>
                    <a:pt x="516890" y="4640580"/>
                    <a:pt x="516890" y="3175000"/>
                  </a:cubicBezTo>
                  <a:cubicBezTo>
                    <a:pt x="516890" y="1709420"/>
                    <a:pt x="1709420" y="516890"/>
                    <a:pt x="3175000" y="516890"/>
                  </a:cubicBezTo>
                  <a:cubicBezTo>
                    <a:pt x="4640580" y="516890"/>
                    <a:pt x="5833110" y="1709420"/>
                    <a:pt x="5833110" y="3175000"/>
                  </a:cubicBezTo>
                  <a:cubicBezTo>
                    <a:pt x="5833110" y="4640580"/>
                    <a:pt x="4640580" y="5833110"/>
                    <a:pt x="3175000" y="5833110"/>
                  </a:cubicBezTo>
                  <a:close/>
                </a:path>
              </a:pathLst>
            </a:custGeom>
            <a:solidFill>
              <a:srgbClr val="4F826F"/>
            </a:solidFill>
          </p:spPr>
          <p:txBody>
            <a:bodyPr/>
            <a:lstStyle/>
            <a:p>
              <a:endParaRPr lang="en-US"/>
            </a:p>
          </p:txBody>
        </p:sp>
      </p:grpSp>
      <p:grpSp>
        <p:nvGrpSpPr>
          <p:cNvPr id="25" name="Group 25"/>
          <p:cNvGrpSpPr/>
          <p:nvPr/>
        </p:nvGrpSpPr>
        <p:grpSpPr>
          <a:xfrm>
            <a:off x="5077694" y="7615178"/>
            <a:ext cx="3394343" cy="1251355"/>
            <a:chOff x="0" y="0"/>
            <a:chExt cx="962622" cy="354879"/>
          </a:xfrm>
        </p:grpSpPr>
        <p:sp>
          <p:nvSpPr>
            <p:cNvPr id="26" name="Freeform 26"/>
            <p:cNvSpPr/>
            <p:nvPr/>
          </p:nvSpPr>
          <p:spPr>
            <a:xfrm>
              <a:off x="0" y="0"/>
              <a:ext cx="962622" cy="354879"/>
            </a:xfrm>
            <a:custGeom>
              <a:avLst/>
              <a:gdLst/>
              <a:ahLst/>
              <a:cxnLst/>
              <a:rect l="l" t="t" r="r" b="b"/>
              <a:pathLst>
                <a:path w="962622" h="354879">
                  <a:moveTo>
                    <a:pt x="68425" y="0"/>
                  </a:moveTo>
                  <a:lnTo>
                    <a:pt x="894198" y="0"/>
                  </a:lnTo>
                  <a:cubicBezTo>
                    <a:pt x="912345" y="0"/>
                    <a:pt x="929749" y="7209"/>
                    <a:pt x="942581" y="20041"/>
                  </a:cubicBezTo>
                  <a:cubicBezTo>
                    <a:pt x="955413" y="32873"/>
                    <a:pt x="962622" y="50277"/>
                    <a:pt x="962622" y="68425"/>
                  </a:cubicBezTo>
                  <a:lnTo>
                    <a:pt x="962622" y="286455"/>
                  </a:lnTo>
                  <a:cubicBezTo>
                    <a:pt x="962622" y="324245"/>
                    <a:pt x="931988" y="354879"/>
                    <a:pt x="894198" y="354879"/>
                  </a:cubicBezTo>
                  <a:lnTo>
                    <a:pt x="68425" y="354879"/>
                  </a:lnTo>
                  <a:cubicBezTo>
                    <a:pt x="30635" y="354879"/>
                    <a:pt x="0" y="324245"/>
                    <a:pt x="0" y="286455"/>
                  </a:cubicBezTo>
                  <a:lnTo>
                    <a:pt x="0" y="68425"/>
                  </a:lnTo>
                  <a:cubicBezTo>
                    <a:pt x="0" y="30635"/>
                    <a:pt x="30635" y="0"/>
                    <a:pt x="68425" y="0"/>
                  </a:cubicBezTo>
                  <a:close/>
                </a:path>
              </a:pathLst>
            </a:custGeom>
            <a:solidFill>
              <a:srgbClr val="4F826F"/>
            </a:solidFill>
          </p:spPr>
          <p:txBody>
            <a:bodyPr/>
            <a:lstStyle/>
            <a:p>
              <a:endParaRPr lang="en-US"/>
            </a:p>
          </p:txBody>
        </p:sp>
        <p:sp>
          <p:nvSpPr>
            <p:cNvPr id="27" name="TextBox 27"/>
            <p:cNvSpPr txBox="1"/>
            <p:nvPr/>
          </p:nvSpPr>
          <p:spPr>
            <a:xfrm>
              <a:off x="0" y="-47625"/>
              <a:ext cx="962622" cy="402504"/>
            </a:xfrm>
            <a:prstGeom prst="rect">
              <a:avLst/>
            </a:prstGeom>
          </p:spPr>
          <p:txBody>
            <a:bodyPr lIns="50800" tIns="50800" rIns="50800" bIns="50800" rtlCol="0" anchor="ctr"/>
            <a:lstStyle/>
            <a:p>
              <a:pPr algn="ctr">
                <a:lnSpc>
                  <a:spcPts val="3336"/>
                </a:lnSpc>
              </a:pPr>
              <a:endParaRPr/>
            </a:p>
          </p:txBody>
        </p:sp>
      </p:grpSp>
      <p:grpSp>
        <p:nvGrpSpPr>
          <p:cNvPr id="31" name="Group 31"/>
          <p:cNvGrpSpPr/>
          <p:nvPr/>
        </p:nvGrpSpPr>
        <p:grpSpPr>
          <a:xfrm>
            <a:off x="1417976" y="7615178"/>
            <a:ext cx="3394343" cy="1251355"/>
            <a:chOff x="0" y="0"/>
            <a:chExt cx="962622" cy="354879"/>
          </a:xfrm>
        </p:grpSpPr>
        <p:sp>
          <p:nvSpPr>
            <p:cNvPr id="32" name="Freeform 32"/>
            <p:cNvSpPr/>
            <p:nvPr/>
          </p:nvSpPr>
          <p:spPr>
            <a:xfrm>
              <a:off x="0" y="0"/>
              <a:ext cx="962622" cy="354879"/>
            </a:xfrm>
            <a:custGeom>
              <a:avLst/>
              <a:gdLst/>
              <a:ahLst/>
              <a:cxnLst/>
              <a:rect l="l" t="t" r="r" b="b"/>
              <a:pathLst>
                <a:path w="962622" h="354879">
                  <a:moveTo>
                    <a:pt x="68425" y="0"/>
                  </a:moveTo>
                  <a:lnTo>
                    <a:pt x="894198" y="0"/>
                  </a:lnTo>
                  <a:cubicBezTo>
                    <a:pt x="912345" y="0"/>
                    <a:pt x="929749" y="7209"/>
                    <a:pt x="942581" y="20041"/>
                  </a:cubicBezTo>
                  <a:cubicBezTo>
                    <a:pt x="955413" y="32873"/>
                    <a:pt x="962622" y="50277"/>
                    <a:pt x="962622" y="68425"/>
                  </a:cubicBezTo>
                  <a:lnTo>
                    <a:pt x="962622" y="286455"/>
                  </a:lnTo>
                  <a:cubicBezTo>
                    <a:pt x="962622" y="324245"/>
                    <a:pt x="931988" y="354879"/>
                    <a:pt x="894198" y="354879"/>
                  </a:cubicBezTo>
                  <a:lnTo>
                    <a:pt x="68425" y="354879"/>
                  </a:lnTo>
                  <a:cubicBezTo>
                    <a:pt x="30635" y="354879"/>
                    <a:pt x="0" y="324245"/>
                    <a:pt x="0" y="286455"/>
                  </a:cubicBezTo>
                  <a:lnTo>
                    <a:pt x="0" y="68425"/>
                  </a:lnTo>
                  <a:cubicBezTo>
                    <a:pt x="0" y="30635"/>
                    <a:pt x="30635" y="0"/>
                    <a:pt x="68425" y="0"/>
                  </a:cubicBezTo>
                  <a:close/>
                </a:path>
              </a:pathLst>
            </a:custGeom>
            <a:solidFill>
              <a:srgbClr val="4F826F"/>
            </a:solidFill>
          </p:spPr>
          <p:txBody>
            <a:bodyPr/>
            <a:lstStyle/>
            <a:p>
              <a:endParaRPr lang="en-US"/>
            </a:p>
          </p:txBody>
        </p:sp>
        <p:sp>
          <p:nvSpPr>
            <p:cNvPr id="33" name="TextBox 33"/>
            <p:cNvSpPr txBox="1"/>
            <p:nvPr/>
          </p:nvSpPr>
          <p:spPr>
            <a:xfrm>
              <a:off x="0" y="-47625"/>
              <a:ext cx="962622" cy="402504"/>
            </a:xfrm>
            <a:prstGeom prst="rect">
              <a:avLst/>
            </a:prstGeom>
          </p:spPr>
          <p:txBody>
            <a:bodyPr lIns="50800" tIns="50800" rIns="50800" bIns="50800" rtlCol="0" anchor="ctr"/>
            <a:lstStyle/>
            <a:p>
              <a:pPr algn="ctr">
                <a:lnSpc>
                  <a:spcPts val="3336"/>
                </a:lnSpc>
              </a:pPr>
              <a:endParaRPr/>
            </a:p>
          </p:txBody>
        </p:sp>
      </p:grpSp>
      <p:sp>
        <p:nvSpPr>
          <p:cNvPr id="37" name="TextBox 37"/>
          <p:cNvSpPr txBox="1"/>
          <p:nvPr/>
        </p:nvSpPr>
        <p:spPr>
          <a:xfrm>
            <a:off x="5759772" y="1315382"/>
            <a:ext cx="6921276" cy="1285801"/>
          </a:xfrm>
          <a:prstGeom prst="rect">
            <a:avLst/>
          </a:prstGeom>
        </p:spPr>
        <p:txBody>
          <a:bodyPr lIns="0" tIns="0" rIns="0" bIns="0" rtlCol="0" anchor="t">
            <a:spAutoFit/>
          </a:bodyPr>
          <a:lstStyle/>
          <a:p>
            <a:pPr algn="l">
              <a:lnSpc>
                <a:spcPts val="9900"/>
              </a:lnSpc>
            </a:pPr>
            <a:r>
              <a:rPr lang="en-US" sz="9000">
                <a:solidFill>
                  <a:srgbClr val="040404"/>
                </a:solidFill>
                <a:latin typeface="Garet ExtraBold"/>
              </a:rPr>
              <a:t>Our Team</a:t>
            </a:r>
          </a:p>
        </p:txBody>
      </p:sp>
      <p:sp>
        <p:nvSpPr>
          <p:cNvPr id="38" name="TextBox 38"/>
          <p:cNvSpPr txBox="1"/>
          <p:nvPr/>
        </p:nvSpPr>
        <p:spPr>
          <a:xfrm>
            <a:off x="16155491" y="8527601"/>
            <a:ext cx="742736" cy="675006"/>
          </a:xfrm>
          <a:prstGeom prst="rect">
            <a:avLst/>
          </a:prstGeom>
        </p:spPr>
        <p:txBody>
          <a:bodyPr lIns="0" tIns="0" rIns="0" bIns="0" rtlCol="0" anchor="t">
            <a:spAutoFit/>
          </a:bodyPr>
          <a:lstStyle/>
          <a:p>
            <a:pPr algn="ctr">
              <a:lnSpc>
                <a:spcPts val="5559"/>
              </a:lnSpc>
              <a:spcBef>
                <a:spcPct val="0"/>
              </a:spcBef>
            </a:pPr>
            <a:r>
              <a:rPr lang="en-US" sz="3999">
                <a:solidFill>
                  <a:srgbClr val="040404"/>
                </a:solidFill>
                <a:latin typeface="Garet ExtraBold"/>
              </a:rPr>
              <a:t>5</a:t>
            </a:r>
          </a:p>
        </p:txBody>
      </p:sp>
      <p:sp>
        <p:nvSpPr>
          <p:cNvPr id="39" name="TextBox 39"/>
          <p:cNvSpPr txBox="1"/>
          <p:nvPr/>
        </p:nvSpPr>
        <p:spPr>
          <a:xfrm>
            <a:off x="8967603" y="8117282"/>
            <a:ext cx="2933960" cy="541096"/>
          </a:xfrm>
          <a:prstGeom prst="rect">
            <a:avLst/>
          </a:prstGeom>
        </p:spPr>
        <p:txBody>
          <a:bodyPr lIns="0" tIns="0" rIns="0" bIns="0" rtlCol="0" anchor="t">
            <a:spAutoFit/>
          </a:bodyPr>
          <a:lstStyle/>
          <a:p>
            <a:pPr algn="ctr">
              <a:lnSpc>
                <a:spcPts val="2145"/>
              </a:lnSpc>
            </a:pPr>
            <a:r>
              <a:rPr lang="en-US" sz="2043">
                <a:solidFill>
                  <a:srgbClr val="F2F2F0"/>
                </a:solidFill>
                <a:latin typeface="Montserrat Semi-Bold Italics"/>
              </a:rPr>
              <a:t>MACHINE LEARNING </a:t>
            </a:r>
          </a:p>
          <a:p>
            <a:pPr algn="ctr">
              <a:lnSpc>
                <a:spcPts val="2145"/>
              </a:lnSpc>
              <a:spcBef>
                <a:spcPct val="0"/>
              </a:spcBef>
            </a:pPr>
            <a:r>
              <a:rPr lang="en-US" sz="2043">
                <a:solidFill>
                  <a:srgbClr val="F2F2F0"/>
                </a:solidFill>
                <a:latin typeface="Montserrat Semi-Bold Italics"/>
              </a:rPr>
              <a:t>ENGINEER</a:t>
            </a:r>
          </a:p>
        </p:txBody>
      </p:sp>
      <p:sp>
        <p:nvSpPr>
          <p:cNvPr id="40" name="TextBox 40"/>
          <p:cNvSpPr txBox="1"/>
          <p:nvPr/>
        </p:nvSpPr>
        <p:spPr>
          <a:xfrm>
            <a:off x="12630266" y="7879002"/>
            <a:ext cx="2933960" cy="806471"/>
          </a:xfrm>
          <a:prstGeom prst="rect">
            <a:avLst/>
          </a:prstGeom>
        </p:spPr>
        <p:txBody>
          <a:bodyPr lIns="0" tIns="0" rIns="0" bIns="0" rtlCol="0" anchor="t">
            <a:spAutoFit/>
          </a:bodyPr>
          <a:lstStyle/>
          <a:p>
            <a:pPr algn="ctr">
              <a:lnSpc>
                <a:spcPts val="2145"/>
              </a:lnSpc>
              <a:spcBef>
                <a:spcPct val="0"/>
              </a:spcBef>
            </a:pPr>
            <a:r>
              <a:rPr lang="en-US" sz="2043">
                <a:solidFill>
                  <a:srgbClr val="F2F2F0"/>
                </a:solidFill>
                <a:latin typeface="Montserrat Semi-Bold Italics"/>
              </a:rPr>
              <a:t>QUALITY ASSURANCE MANAGER</a:t>
            </a:r>
          </a:p>
        </p:txBody>
      </p:sp>
      <p:sp>
        <p:nvSpPr>
          <p:cNvPr id="41" name="TextBox 41"/>
          <p:cNvSpPr txBox="1"/>
          <p:nvPr/>
        </p:nvSpPr>
        <p:spPr>
          <a:xfrm>
            <a:off x="5307885" y="8117282"/>
            <a:ext cx="2933960" cy="541096"/>
          </a:xfrm>
          <a:prstGeom prst="rect">
            <a:avLst/>
          </a:prstGeom>
        </p:spPr>
        <p:txBody>
          <a:bodyPr lIns="0" tIns="0" rIns="0" bIns="0" rtlCol="0" anchor="t">
            <a:spAutoFit/>
          </a:bodyPr>
          <a:lstStyle/>
          <a:p>
            <a:pPr algn="ctr">
              <a:lnSpc>
                <a:spcPts val="2145"/>
              </a:lnSpc>
            </a:pPr>
            <a:r>
              <a:rPr lang="en-US" sz="2043">
                <a:solidFill>
                  <a:srgbClr val="F2F2F0"/>
                </a:solidFill>
                <a:latin typeface="Montserrat Semi-Bold Italics"/>
              </a:rPr>
              <a:t>PRODUCT </a:t>
            </a:r>
          </a:p>
          <a:p>
            <a:pPr algn="ctr">
              <a:lnSpc>
                <a:spcPts val="2145"/>
              </a:lnSpc>
              <a:spcBef>
                <a:spcPct val="0"/>
              </a:spcBef>
            </a:pPr>
            <a:r>
              <a:rPr lang="en-US" sz="2043">
                <a:solidFill>
                  <a:srgbClr val="F2F2F0"/>
                </a:solidFill>
                <a:latin typeface="Montserrat Semi-Bold Italics"/>
              </a:rPr>
              <a:t>OWNER </a:t>
            </a:r>
          </a:p>
        </p:txBody>
      </p:sp>
      <p:sp>
        <p:nvSpPr>
          <p:cNvPr id="42" name="TextBox 42"/>
          <p:cNvSpPr txBox="1"/>
          <p:nvPr/>
        </p:nvSpPr>
        <p:spPr>
          <a:xfrm>
            <a:off x="1648168" y="8117282"/>
            <a:ext cx="2933960" cy="541096"/>
          </a:xfrm>
          <a:prstGeom prst="rect">
            <a:avLst/>
          </a:prstGeom>
        </p:spPr>
        <p:txBody>
          <a:bodyPr lIns="0" tIns="0" rIns="0" bIns="0" rtlCol="0" anchor="t">
            <a:spAutoFit/>
          </a:bodyPr>
          <a:lstStyle/>
          <a:p>
            <a:pPr algn="ctr">
              <a:lnSpc>
                <a:spcPts val="2145"/>
              </a:lnSpc>
            </a:pPr>
            <a:r>
              <a:rPr lang="en-US" sz="2043">
                <a:solidFill>
                  <a:srgbClr val="F2F2F0"/>
                </a:solidFill>
                <a:latin typeface="Montserrat Semi-Bold Italics"/>
              </a:rPr>
              <a:t>PROJECT </a:t>
            </a:r>
          </a:p>
          <a:p>
            <a:pPr algn="ctr">
              <a:lnSpc>
                <a:spcPts val="2145"/>
              </a:lnSpc>
              <a:spcBef>
                <a:spcPct val="0"/>
              </a:spcBef>
            </a:pPr>
            <a:r>
              <a:rPr lang="en-US" sz="2043">
                <a:solidFill>
                  <a:srgbClr val="F2F2F0"/>
                </a:solidFill>
                <a:latin typeface="Montserrat Semi-Bold Italics"/>
              </a:rPr>
              <a:t>MANAGER </a:t>
            </a:r>
          </a:p>
        </p:txBody>
      </p:sp>
      <p:sp>
        <p:nvSpPr>
          <p:cNvPr id="43" name="TextBox 43"/>
          <p:cNvSpPr txBox="1"/>
          <p:nvPr/>
        </p:nvSpPr>
        <p:spPr>
          <a:xfrm>
            <a:off x="1648168" y="9492963"/>
            <a:ext cx="2933960" cy="277047"/>
          </a:xfrm>
          <a:prstGeom prst="rect">
            <a:avLst/>
          </a:prstGeom>
        </p:spPr>
        <p:txBody>
          <a:bodyPr lIns="0" tIns="0" rIns="0" bIns="0" rtlCol="0" anchor="t">
            <a:spAutoFit/>
          </a:bodyPr>
          <a:lstStyle/>
          <a:p>
            <a:pPr algn="ctr">
              <a:lnSpc>
                <a:spcPts val="2145"/>
              </a:lnSpc>
              <a:spcBef>
                <a:spcPct val="0"/>
              </a:spcBef>
            </a:pPr>
            <a:r>
              <a:rPr lang="en-US" sz="2043">
                <a:solidFill>
                  <a:srgbClr val="000000"/>
                </a:solidFill>
                <a:latin typeface="Montserrat Semi-Bold Italics"/>
              </a:rPr>
              <a:t>Judith Beermann</a:t>
            </a:r>
          </a:p>
        </p:txBody>
      </p:sp>
      <p:sp>
        <p:nvSpPr>
          <p:cNvPr id="44" name="TextBox 44"/>
          <p:cNvSpPr txBox="1"/>
          <p:nvPr/>
        </p:nvSpPr>
        <p:spPr>
          <a:xfrm>
            <a:off x="12681048" y="9492963"/>
            <a:ext cx="2933960" cy="277047"/>
          </a:xfrm>
          <a:prstGeom prst="rect">
            <a:avLst/>
          </a:prstGeom>
        </p:spPr>
        <p:txBody>
          <a:bodyPr lIns="0" tIns="0" rIns="0" bIns="0" rtlCol="0" anchor="t">
            <a:spAutoFit/>
          </a:bodyPr>
          <a:lstStyle/>
          <a:p>
            <a:pPr algn="ctr">
              <a:lnSpc>
                <a:spcPts val="2145"/>
              </a:lnSpc>
              <a:spcBef>
                <a:spcPct val="0"/>
              </a:spcBef>
            </a:pPr>
            <a:r>
              <a:rPr lang="en-US" sz="2043">
                <a:solidFill>
                  <a:srgbClr val="000000"/>
                </a:solidFill>
                <a:latin typeface="Montserrat Semi-Bold Italics"/>
              </a:rPr>
              <a:t>Niko Matakheria</a:t>
            </a:r>
          </a:p>
        </p:txBody>
      </p:sp>
      <p:sp>
        <p:nvSpPr>
          <p:cNvPr id="45" name="TextBox 45"/>
          <p:cNvSpPr txBox="1"/>
          <p:nvPr/>
        </p:nvSpPr>
        <p:spPr>
          <a:xfrm>
            <a:off x="8967603" y="9492301"/>
            <a:ext cx="2933960" cy="277047"/>
          </a:xfrm>
          <a:prstGeom prst="rect">
            <a:avLst/>
          </a:prstGeom>
        </p:spPr>
        <p:txBody>
          <a:bodyPr lIns="0" tIns="0" rIns="0" bIns="0" rtlCol="0" anchor="t">
            <a:spAutoFit/>
          </a:bodyPr>
          <a:lstStyle/>
          <a:p>
            <a:pPr algn="ctr">
              <a:lnSpc>
                <a:spcPts val="2145"/>
              </a:lnSpc>
              <a:spcBef>
                <a:spcPct val="0"/>
              </a:spcBef>
            </a:pPr>
            <a:r>
              <a:rPr lang="en-US" sz="2043">
                <a:solidFill>
                  <a:srgbClr val="000000"/>
                </a:solidFill>
                <a:latin typeface="Montserrat Semi-Bold Italics"/>
              </a:rPr>
              <a:t>Kailash Padhiyar</a:t>
            </a:r>
          </a:p>
        </p:txBody>
      </p:sp>
      <p:sp>
        <p:nvSpPr>
          <p:cNvPr id="46" name="TextBox 46"/>
          <p:cNvSpPr txBox="1"/>
          <p:nvPr/>
        </p:nvSpPr>
        <p:spPr>
          <a:xfrm>
            <a:off x="5307885" y="9492963"/>
            <a:ext cx="2933960" cy="277047"/>
          </a:xfrm>
          <a:prstGeom prst="rect">
            <a:avLst/>
          </a:prstGeom>
        </p:spPr>
        <p:txBody>
          <a:bodyPr lIns="0" tIns="0" rIns="0" bIns="0" rtlCol="0" anchor="t">
            <a:spAutoFit/>
          </a:bodyPr>
          <a:lstStyle/>
          <a:p>
            <a:pPr algn="ctr">
              <a:lnSpc>
                <a:spcPts val="2145"/>
              </a:lnSpc>
              <a:spcBef>
                <a:spcPct val="0"/>
              </a:spcBef>
            </a:pPr>
            <a:r>
              <a:rPr lang="en-US" sz="2043">
                <a:solidFill>
                  <a:srgbClr val="000000"/>
                </a:solidFill>
                <a:latin typeface="Montserrat Semi-Bold Italics"/>
              </a:rPr>
              <a:t>Hassan Alrezeq</a:t>
            </a:r>
          </a:p>
        </p:txBody>
      </p:sp>
      <p:sp>
        <p:nvSpPr>
          <p:cNvPr id="47" name="TextBox 47"/>
          <p:cNvSpPr txBox="1"/>
          <p:nvPr/>
        </p:nvSpPr>
        <p:spPr>
          <a:xfrm>
            <a:off x="13486217" y="455168"/>
            <a:ext cx="3792133" cy="1128014"/>
          </a:xfrm>
          <a:prstGeom prst="rect">
            <a:avLst/>
          </a:prstGeom>
        </p:spPr>
        <p:txBody>
          <a:bodyPr lIns="0" tIns="0" rIns="0" bIns="0" rtlCol="0" anchor="t">
            <a:spAutoFit/>
          </a:bodyPr>
          <a:lstStyle/>
          <a:p>
            <a:pPr algn="r">
              <a:lnSpc>
                <a:spcPts val="3057"/>
              </a:lnSpc>
            </a:pPr>
            <a:r>
              <a:rPr lang="en-US" sz="2199">
                <a:solidFill>
                  <a:srgbClr val="040404"/>
                </a:solidFill>
                <a:latin typeface="Garet ExtraBold"/>
              </a:rPr>
              <a:t>GreenTech Wealth Innovations</a:t>
            </a:r>
          </a:p>
          <a:p>
            <a:pPr algn="r">
              <a:lnSpc>
                <a:spcPts val="3057"/>
              </a:lnSpc>
              <a:spcBef>
                <a:spcPct val="0"/>
              </a:spcBef>
            </a:pPr>
            <a:endParaRPr lang="en-US" sz="2199">
              <a:solidFill>
                <a:srgbClr val="040404"/>
              </a:solidFill>
              <a:latin typeface="Garet ExtraBo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2F2F0"/>
        </a:solidFill>
        <a:effectLst/>
      </p:bgPr>
    </p:bg>
    <p:spTree>
      <p:nvGrpSpPr>
        <p:cNvPr id="1" name=""/>
        <p:cNvGrpSpPr/>
        <p:nvPr/>
      </p:nvGrpSpPr>
      <p:grpSpPr>
        <a:xfrm>
          <a:off x="0" y="0"/>
          <a:ext cx="0" cy="0"/>
          <a:chOff x="0" y="0"/>
          <a:chExt cx="0" cy="0"/>
        </a:xfrm>
      </p:grpSpPr>
      <p:sp>
        <p:nvSpPr>
          <p:cNvPr id="2" name="Freeform 2"/>
          <p:cNvSpPr/>
          <p:nvPr/>
        </p:nvSpPr>
        <p:spPr>
          <a:xfrm rot="2700000">
            <a:off x="-872654" y="2054567"/>
            <a:ext cx="1332444" cy="1332444"/>
          </a:xfrm>
          <a:custGeom>
            <a:avLst/>
            <a:gdLst/>
            <a:ahLst/>
            <a:cxnLst/>
            <a:rect l="l" t="t" r="r" b="b"/>
            <a:pathLst>
              <a:path w="1332444" h="1332444">
                <a:moveTo>
                  <a:pt x="0" y="0"/>
                </a:moveTo>
                <a:lnTo>
                  <a:pt x="1332444" y="0"/>
                </a:lnTo>
                <a:lnTo>
                  <a:pt x="1332444" y="1332444"/>
                </a:lnTo>
                <a:lnTo>
                  <a:pt x="0" y="133244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2700000">
            <a:off x="-813710" y="-1902070"/>
            <a:ext cx="4129182" cy="4129182"/>
          </a:xfrm>
          <a:custGeom>
            <a:avLst/>
            <a:gdLst/>
            <a:ahLst/>
            <a:cxnLst/>
            <a:rect l="l" t="t" r="r" b="b"/>
            <a:pathLst>
              <a:path w="4129182" h="4129182">
                <a:moveTo>
                  <a:pt x="0" y="0"/>
                </a:moveTo>
                <a:lnTo>
                  <a:pt x="4129181" y="0"/>
                </a:lnTo>
                <a:lnTo>
                  <a:pt x="4129181" y="4129182"/>
                </a:lnTo>
                <a:lnTo>
                  <a:pt x="0" y="41291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rot="2700000">
            <a:off x="6190900" y="8839867"/>
            <a:ext cx="4129182" cy="4129182"/>
          </a:xfrm>
          <a:custGeom>
            <a:avLst/>
            <a:gdLst/>
            <a:ahLst/>
            <a:cxnLst/>
            <a:rect l="l" t="t" r="r" b="b"/>
            <a:pathLst>
              <a:path w="4129182" h="4129182">
                <a:moveTo>
                  <a:pt x="0" y="0"/>
                </a:moveTo>
                <a:lnTo>
                  <a:pt x="4129182" y="0"/>
                </a:lnTo>
                <a:lnTo>
                  <a:pt x="4129182" y="4129182"/>
                </a:lnTo>
                <a:lnTo>
                  <a:pt x="0" y="41291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Freeform 5"/>
          <p:cNvSpPr/>
          <p:nvPr/>
        </p:nvSpPr>
        <p:spPr>
          <a:xfrm rot="2871165">
            <a:off x="2988502" y="1394066"/>
            <a:ext cx="503619" cy="503619"/>
          </a:xfrm>
          <a:custGeom>
            <a:avLst/>
            <a:gdLst/>
            <a:ahLst/>
            <a:cxnLst/>
            <a:rect l="l" t="t" r="r" b="b"/>
            <a:pathLst>
              <a:path w="503619" h="503619">
                <a:moveTo>
                  <a:pt x="0" y="0"/>
                </a:moveTo>
                <a:lnTo>
                  <a:pt x="503619" y="0"/>
                </a:lnTo>
                <a:lnTo>
                  <a:pt x="503619" y="503620"/>
                </a:lnTo>
                <a:lnTo>
                  <a:pt x="0" y="50362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Freeform 6"/>
          <p:cNvSpPr/>
          <p:nvPr/>
        </p:nvSpPr>
        <p:spPr>
          <a:xfrm rot="2700000">
            <a:off x="3407081" y="806601"/>
            <a:ext cx="805238" cy="805238"/>
          </a:xfrm>
          <a:custGeom>
            <a:avLst/>
            <a:gdLst/>
            <a:ahLst/>
            <a:cxnLst/>
            <a:rect l="l" t="t" r="r" b="b"/>
            <a:pathLst>
              <a:path w="805238" h="805238">
                <a:moveTo>
                  <a:pt x="0" y="0"/>
                </a:moveTo>
                <a:lnTo>
                  <a:pt x="805238" y="0"/>
                </a:lnTo>
                <a:lnTo>
                  <a:pt x="805238" y="805237"/>
                </a:lnTo>
                <a:lnTo>
                  <a:pt x="0" y="80523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pSp>
        <p:nvGrpSpPr>
          <p:cNvPr id="7" name="Group 7"/>
          <p:cNvGrpSpPr/>
          <p:nvPr/>
        </p:nvGrpSpPr>
        <p:grpSpPr>
          <a:xfrm>
            <a:off x="17859375" y="-267806"/>
            <a:ext cx="593949" cy="10899628"/>
            <a:chOff x="0" y="0"/>
            <a:chExt cx="156431" cy="2870684"/>
          </a:xfrm>
        </p:grpSpPr>
        <p:sp>
          <p:nvSpPr>
            <p:cNvPr id="8" name="Freeform 8"/>
            <p:cNvSpPr/>
            <p:nvPr/>
          </p:nvSpPr>
          <p:spPr>
            <a:xfrm>
              <a:off x="0" y="0"/>
              <a:ext cx="156431" cy="2870684"/>
            </a:xfrm>
            <a:custGeom>
              <a:avLst/>
              <a:gdLst/>
              <a:ahLst/>
              <a:cxnLst/>
              <a:rect l="l" t="t" r="r" b="b"/>
              <a:pathLst>
                <a:path w="156431" h="2870684">
                  <a:moveTo>
                    <a:pt x="0" y="0"/>
                  </a:moveTo>
                  <a:lnTo>
                    <a:pt x="156431" y="0"/>
                  </a:lnTo>
                  <a:lnTo>
                    <a:pt x="156431" y="2870684"/>
                  </a:lnTo>
                  <a:lnTo>
                    <a:pt x="0" y="2870684"/>
                  </a:lnTo>
                  <a:close/>
                </a:path>
              </a:pathLst>
            </a:custGeom>
            <a:solidFill>
              <a:srgbClr val="4F826F"/>
            </a:solidFill>
          </p:spPr>
          <p:txBody>
            <a:bodyPr/>
            <a:lstStyle/>
            <a:p>
              <a:endParaRPr lang="en-US"/>
            </a:p>
          </p:txBody>
        </p:sp>
        <p:sp>
          <p:nvSpPr>
            <p:cNvPr id="9" name="TextBox 9"/>
            <p:cNvSpPr txBox="1"/>
            <p:nvPr/>
          </p:nvSpPr>
          <p:spPr>
            <a:xfrm>
              <a:off x="0" y="-47625"/>
              <a:ext cx="156431" cy="2918309"/>
            </a:xfrm>
            <a:prstGeom prst="rect">
              <a:avLst/>
            </a:prstGeom>
          </p:spPr>
          <p:txBody>
            <a:bodyPr lIns="50800" tIns="50800" rIns="50800" bIns="50800" rtlCol="0" anchor="ctr"/>
            <a:lstStyle/>
            <a:p>
              <a:pPr algn="ctr">
                <a:lnSpc>
                  <a:spcPts val="3336"/>
                </a:lnSpc>
              </a:pPr>
              <a:endParaRPr/>
            </a:p>
          </p:txBody>
        </p:sp>
      </p:grpSp>
      <p:grpSp>
        <p:nvGrpSpPr>
          <p:cNvPr id="10" name="Group 10"/>
          <p:cNvGrpSpPr/>
          <p:nvPr/>
        </p:nvGrpSpPr>
        <p:grpSpPr>
          <a:xfrm>
            <a:off x="966572" y="1717239"/>
            <a:ext cx="568616" cy="568616"/>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4B8AB"/>
            </a:solidFill>
          </p:spPr>
          <p:txBody>
            <a:bodyPr/>
            <a:lstStyle/>
            <a:p>
              <a:endParaRPr lang="en-US"/>
            </a:p>
          </p:txBody>
        </p:sp>
        <p:sp>
          <p:nvSpPr>
            <p:cNvPr id="12" name="TextBox 12"/>
            <p:cNvSpPr txBox="1"/>
            <p:nvPr/>
          </p:nvSpPr>
          <p:spPr>
            <a:xfrm>
              <a:off x="76200" y="28575"/>
              <a:ext cx="660400" cy="708025"/>
            </a:xfrm>
            <a:prstGeom prst="rect">
              <a:avLst/>
            </a:prstGeom>
          </p:spPr>
          <p:txBody>
            <a:bodyPr lIns="50800" tIns="50800" rIns="50800" bIns="50800" rtlCol="0" anchor="ctr"/>
            <a:lstStyle/>
            <a:p>
              <a:pPr algn="ctr">
                <a:lnSpc>
                  <a:spcPts val="3336"/>
                </a:lnSpc>
              </a:pPr>
              <a:endParaRPr/>
            </a:p>
          </p:txBody>
        </p:sp>
      </p:grpSp>
      <p:sp>
        <p:nvSpPr>
          <p:cNvPr id="13" name="TextBox 13"/>
          <p:cNvSpPr txBox="1"/>
          <p:nvPr/>
        </p:nvSpPr>
        <p:spPr>
          <a:xfrm>
            <a:off x="6343373" y="4424755"/>
            <a:ext cx="5605390" cy="2190750"/>
          </a:xfrm>
          <a:prstGeom prst="rect">
            <a:avLst/>
          </a:prstGeom>
        </p:spPr>
        <p:txBody>
          <a:bodyPr lIns="0" tIns="0" rIns="0" bIns="0" rtlCol="0" anchor="t">
            <a:spAutoFit/>
          </a:bodyPr>
          <a:lstStyle/>
          <a:p>
            <a:pPr algn="l">
              <a:lnSpc>
                <a:spcPts val="4499"/>
              </a:lnSpc>
            </a:pPr>
            <a:r>
              <a:rPr lang="en-US" sz="2499" spc="99">
                <a:solidFill>
                  <a:srgbClr val="000000"/>
                </a:solidFill>
                <a:latin typeface="Montserrat Semi-Bold"/>
              </a:rPr>
              <a:t>•Improve the existing model by using of AI (Machine Learning Algorithms)</a:t>
            </a:r>
          </a:p>
          <a:p>
            <a:pPr algn="l">
              <a:lnSpc>
                <a:spcPts val="4499"/>
              </a:lnSpc>
            </a:pPr>
            <a:endParaRPr lang="en-US" sz="2499" spc="99">
              <a:solidFill>
                <a:srgbClr val="000000"/>
              </a:solidFill>
              <a:latin typeface="Montserrat Semi-Bold"/>
            </a:endParaRPr>
          </a:p>
        </p:txBody>
      </p:sp>
      <p:sp>
        <p:nvSpPr>
          <p:cNvPr id="14" name="TextBox 14"/>
          <p:cNvSpPr txBox="1"/>
          <p:nvPr/>
        </p:nvSpPr>
        <p:spPr>
          <a:xfrm>
            <a:off x="5335719" y="1178534"/>
            <a:ext cx="8343619" cy="1285875"/>
          </a:xfrm>
          <a:prstGeom prst="rect">
            <a:avLst/>
          </a:prstGeom>
        </p:spPr>
        <p:txBody>
          <a:bodyPr lIns="0" tIns="0" rIns="0" bIns="0" rtlCol="0" anchor="t">
            <a:spAutoFit/>
          </a:bodyPr>
          <a:lstStyle/>
          <a:p>
            <a:pPr algn="l">
              <a:lnSpc>
                <a:spcPts val="9900"/>
              </a:lnSpc>
            </a:pPr>
            <a:r>
              <a:rPr lang="en-US" sz="9000">
                <a:solidFill>
                  <a:srgbClr val="040404"/>
                </a:solidFill>
                <a:latin typeface="Garet ExtraBold"/>
              </a:rPr>
              <a:t>Introduction</a:t>
            </a:r>
          </a:p>
        </p:txBody>
      </p:sp>
      <p:sp>
        <p:nvSpPr>
          <p:cNvPr id="15" name="TextBox 15"/>
          <p:cNvSpPr txBox="1"/>
          <p:nvPr/>
        </p:nvSpPr>
        <p:spPr>
          <a:xfrm>
            <a:off x="258482" y="4424755"/>
            <a:ext cx="5605390" cy="3314700"/>
          </a:xfrm>
          <a:prstGeom prst="rect">
            <a:avLst/>
          </a:prstGeom>
        </p:spPr>
        <p:txBody>
          <a:bodyPr lIns="0" tIns="0" rIns="0" bIns="0" rtlCol="0" anchor="t">
            <a:spAutoFit/>
          </a:bodyPr>
          <a:lstStyle/>
          <a:p>
            <a:pPr algn="l">
              <a:lnSpc>
                <a:spcPts val="4499"/>
              </a:lnSpc>
            </a:pPr>
            <a:r>
              <a:rPr lang="en-US" sz="2499" spc="99">
                <a:solidFill>
                  <a:srgbClr val="000000"/>
                </a:solidFill>
                <a:latin typeface="Montserrat Semi-Bold"/>
              </a:rPr>
              <a:t>•Built a “Green” Robo Advisory based on the traditional mean-variance optimization</a:t>
            </a:r>
          </a:p>
          <a:p>
            <a:pPr algn="l">
              <a:lnSpc>
                <a:spcPts val="4499"/>
              </a:lnSpc>
            </a:pPr>
            <a:r>
              <a:rPr lang="en-US" sz="2499" spc="99">
                <a:solidFill>
                  <a:srgbClr val="000000"/>
                </a:solidFill>
                <a:latin typeface="Montserrat Semi-Bold"/>
              </a:rPr>
              <a:t>•Join premium segment</a:t>
            </a:r>
          </a:p>
          <a:p>
            <a:pPr algn="l">
              <a:lnSpc>
                <a:spcPts val="4499"/>
              </a:lnSpc>
            </a:pPr>
            <a:endParaRPr lang="en-US" sz="2499" spc="99">
              <a:solidFill>
                <a:srgbClr val="000000"/>
              </a:solidFill>
              <a:latin typeface="Montserrat Semi-Bold"/>
            </a:endParaRPr>
          </a:p>
          <a:p>
            <a:pPr algn="l">
              <a:lnSpc>
                <a:spcPts val="4499"/>
              </a:lnSpc>
            </a:pPr>
            <a:endParaRPr lang="en-US" sz="2499" spc="99">
              <a:solidFill>
                <a:srgbClr val="000000"/>
              </a:solidFill>
              <a:latin typeface="Montserrat Semi-Bold"/>
            </a:endParaRPr>
          </a:p>
        </p:txBody>
      </p:sp>
      <p:sp>
        <p:nvSpPr>
          <p:cNvPr id="16" name="TextBox 16"/>
          <p:cNvSpPr txBox="1"/>
          <p:nvPr/>
        </p:nvSpPr>
        <p:spPr>
          <a:xfrm>
            <a:off x="254347" y="3870100"/>
            <a:ext cx="4117032" cy="818388"/>
          </a:xfrm>
          <a:prstGeom prst="rect">
            <a:avLst/>
          </a:prstGeom>
        </p:spPr>
        <p:txBody>
          <a:bodyPr lIns="0" tIns="0" rIns="0" bIns="0" rtlCol="0" anchor="t">
            <a:spAutoFit/>
          </a:bodyPr>
          <a:lstStyle/>
          <a:p>
            <a:pPr algn="ctr">
              <a:lnSpc>
                <a:spcPts val="3336"/>
              </a:lnSpc>
            </a:pPr>
            <a:r>
              <a:rPr lang="en-US" sz="2400">
                <a:solidFill>
                  <a:srgbClr val="4F826F"/>
                </a:solidFill>
                <a:latin typeface="Garet Ultra-Bold"/>
              </a:rPr>
              <a:t>CLIENT SITUATION</a:t>
            </a:r>
          </a:p>
          <a:p>
            <a:pPr algn="ctr">
              <a:lnSpc>
                <a:spcPts val="3336"/>
              </a:lnSpc>
            </a:pPr>
            <a:endParaRPr lang="en-US" sz="2400">
              <a:solidFill>
                <a:srgbClr val="4F826F"/>
              </a:solidFill>
              <a:latin typeface="Garet Ultra-Bold"/>
            </a:endParaRPr>
          </a:p>
        </p:txBody>
      </p:sp>
      <p:sp>
        <p:nvSpPr>
          <p:cNvPr id="17" name="TextBox 17"/>
          <p:cNvSpPr txBox="1"/>
          <p:nvPr/>
        </p:nvSpPr>
        <p:spPr>
          <a:xfrm>
            <a:off x="13380610" y="335478"/>
            <a:ext cx="3792133" cy="1128014"/>
          </a:xfrm>
          <a:prstGeom prst="rect">
            <a:avLst/>
          </a:prstGeom>
        </p:spPr>
        <p:txBody>
          <a:bodyPr lIns="0" tIns="0" rIns="0" bIns="0" rtlCol="0" anchor="t">
            <a:spAutoFit/>
          </a:bodyPr>
          <a:lstStyle/>
          <a:p>
            <a:pPr algn="r">
              <a:lnSpc>
                <a:spcPts val="3057"/>
              </a:lnSpc>
            </a:pPr>
            <a:r>
              <a:rPr lang="en-US" sz="2199">
                <a:solidFill>
                  <a:srgbClr val="040404"/>
                </a:solidFill>
                <a:latin typeface="Garet ExtraBold"/>
              </a:rPr>
              <a:t>GreenTech Wealth Innovations</a:t>
            </a:r>
          </a:p>
          <a:p>
            <a:pPr algn="r">
              <a:lnSpc>
                <a:spcPts val="3057"/>
              </a:lnSpc>
              <a:spcBef>
                <a:spcPct val="0"/>
              </a:spcBef>
            </a:pPr>
            <a:endParaRPr lang="en-US" sz="2199">
              <a:solidFill>
                <a:srgbClr val="040404"/>
              </a:solidFill>
              <a:latin typeface="Garet ExtraBold"/>
            </a:endParaRPr>
          </a:p>
        </p:txBody>
      </p:sp>
      <p:sp>
        <p:nvSpPr>
          <p:cNvPr id="18" name="TextBox 18"/>
          <p:cNvSpPr txBox="1"/>
          <p:nvPr/>
        </p:nvSpPr>
        <p:spPr>
          <a:xfrm>
            <a:off x="6339238" y="3870100"/>
            <a:ext cx="4117032" cy="818388"/>
          </a:xfrm>
          <a:prstGeom prst="rect">
            <a:avLst/>
          </a:prstGeom>
        </p:spPr>
        <p:txBody>
          <a:bodyPr lIns="0" tIns="0" rIns="0" bIns="0" rtlCol="0" anchor="t">
            <a:spAutoFit/>
          </a:bodyPr>
          <a:lstStyle/>
          <a:p>
            <a:pPr algn="ctr">
              <a:lnSpc>
                <a:spcPts val="3336"/>
              </a:lnSpc>
            </a:pPr>
            <a:r>
              <a:rPr lang="en-US" sz="2400">
                <a:solidFill>
                  <a:srgbClr val="4F826F"/>
                </a:solidFill>
                <a:latin typeface="Garet Ultra-Bold"/>
              </a:rPr>
              <a:t>SCOPE OF PROJECT </a:t>
            </a:r>
          </a:p>
          <a:p>
            <a:pPr algn="ctr">
              <a:lnSpc>
                <a:spcPts val="3336"/>
              </a:lnSpc>
            </a:pPr>
            <a:endParaRPr lang="en-US" sz="2400">
              <a:solidFill>
                <a:srgbClr val="4F826F"/>
              </a:solidFill>
              <a:latin typeface="Garet Ultra-Bold"/>
            </a:endParaRPr>
          </a:p>
        </p:txBody>
      </p:sp>
      <p:sp>
        <p:nvSpPr>
          <p:cNvPr id="19" name="TextBox 19"/>
          <p:cNvSpPr txBox="1"/>
          <p:nvPr/>
        </p:nvSpPr>
        <p:spPr>
          <a:xfrm>
            <a:off x="12429018" y="4424755"/>
            <a:ext cx="5430357" cy="1628775"/>
          </a:xfrm>
          <a:prstGeom prst="rect">
            <a:avLst/>
          </a:prstGeom>
        </p:spPr>
        <p:txBody>
          <a:bodyPr lIns="0" tIns="0" rIns="0" bIns="0" rtlCol="0" anchor="t">
            <a:spAutoFit/>
          </a:bodyPr>
          <a:lstStyle/>
          <a:p>
            <a:pPr algn="l">
              <a:lnSpc>
                <a:spcPts val="4499"/>
              </a:lnSpc>
            </a:pPr>
            <a:r>
              <a:rPr lang="en-US" sz="2499" spc="99">
                <a:solidFill>
                  <a:srgbClr val="000000"/>
                </a:solidFill>
                <a:latin typeface="Montserrat Semi-Bold"/>
              </a:rPr>
              <a:t>•Using the Deep Learning for Trading</a:t>
            </a:r>
          </a:p>
          <a:p>
            <a:pPr algn="l">
              <a:lnSpc>
                <a:spcPts val="4499"/>
              </a:lnSpc>
            </a:pPr>
            <a:endParaRPr lang="en-US" sz="2499" spc="99">
              <a:solidFill>
                <a:srgbClr val="000000"/>
              </a:solidFill>
              <a:latin typeface="Montserrat Semi-Bold"/>
            </a:endParaRPr>
          </a:p>
        </p:txBody>
      </p:sp>
      <p:sp>
        <p:nvSpPr>
          <p:cNvPr id="20" name="TextBox 20"/>
          <p:cNvSpPr txBox="1"/>
          <p:nvPr/>
        </p:nvSpPr>
        <p:spPr>
          <a:xfrm>
            <a:off x="12425012" y="3870100"/>
            <a:ext cx="3988474" cy="399288"/>
          </a:xfrm>
          <a:prstGeom prst="rect">
            <a:avLst/>
          </a:prstGeom>
        </p:spPr>
        <p:txBody>
          <a:bodyPr lIns="0" tIns="0" rIns="0" bIns="0" rtlCol="0" anchor="t">
            <a:spAutoFit/>
          </a:bodyPr>
          <a:lstStyle/>
          <a:p>
            <a:pPr algn="ctr">
              <a:lnSpc>
                <a:spcPts val="3336"/>
              </a:lnSpc>
            </a:pPr>
            <a:r>
              <a:rPr lang="en-US" sz="2400">
                <a:solidFill>
                  <a:srgbClr val="4F826F"/>
                </a:solidFill>
                <a:latin typeface="Garet Ultra-Bold"/>
              </a:rPr>
              <a:t>METHODOLOGY</a:t>
            </a:r>
          </a:p>
        </p:txBody>
      </p:sp>
      <p:sp>
        <p:nvSpPr>
          <p:cNvPr id="21" name="Freeform 21"/>
          <p:cNvSpPr/>
          <p:nvPr/>
        </p:nvSpPr>
        <p:spPr>
          <a:xfrm rot="2871165">
            <a:off x="16008302" y="8379810"/>
            <a:ext cx="1037114" cy="1037114"/>
          </a:xfrm>
          <a:custGeom>
            <a:avLst/>
            <a:gdLst/>
            <a:ahLst/>
            <a:cxnLst/>
            <a:rect l="l" t="t" r="r" b="b"/>
            <a:pathLst>
              <a:path w="1037114" h="1037114">
                <a:moveTo>
                  <a:pt x="0" y="0"/>
                </a:moveTo>
                <a:lnTo>
                  <a:pt x="1037114" y="0"/>
                </a:lnTo>
                <a:lnTo>
                  <a:pt x="1037114" y="1037113"/>
                </a:lnTo>
                <a:lnTo>
                  <a:pt x="0" y="103711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2" name="TextBox 22"/>
          <p:cNvSpPr txBox="1"/>
          <p:nvPr/>
        </p:nvSpPr>
        <p:spPr>
          <a:xfrm>
            <a:off x="16155491" y="8527601"/>
            <a:ext cx="742736" cy="675006"/>
          </a:xfrm>
          <a:prstGeom prst="rect">
            <a:avLst/>
          </a:prstGeom>
        </p:spPr>
        <p:txBody>
          <a:bodyPr lIns="0" tIns="0" rIns="0" bIns="0" rtlCol="0" anchor="t">
            <a:spAutoFit/>
          </a:bodyPr>
          <a:lstStyle/>
          <a:p>
            <a:pPr algn="ctr">
              <a:lnSpc>
                <a:spcPts val="5559"/>
              </a:lnSpc>
              <a:spcBef>
                <a:spcPct val="0"/>
              </a:spcBef>
            </a:pPr>
            <a:r>
              <a:rPr lang="en-US" sz="3999">
                <a:solidFill>
                  <a:srgbClr val="040404"/>
                </a:solidFill>
                <a:latin typeface="Garet ExtraBold"/>
              </a:rPr>
              <a:t>4</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2F2F0"/>
        </a:solidFill>
        <a:effectLst/>
      </p:bgPr>
    </p:bg>
    <p:spTree>
      <p:nvGrpSpPr>
        <p:cNvPr id="1" name=""/>
        <p:cNvGrpSpPr/>
        <p:nvPr/>
      </p:nvGrpSpPr>
      <p:grpSpPr>
        <a:xfrm>
          <a:off x="0" y="0"/>
          <a:ext cx="0" cy="0"/>
          <a:chOff x="0" y="0"/>
          <a:chExt cx="0" cy="0"/>
        </a:xfrm>
      </p:grpSpPr>
      <p:sp>
        <p:nvSpPr>
          <p:cNvPr id="2" name="Freeform 2"/>
          <p:cNvSpPr/>
          <p:nvPr/>
        </p:nvSpPr>
        <p:spPr>
          <a:xfrm rot="2700000">
            <a:off x="-872654" y="2054567"/>
            <a:ext cx="1332444" cy="1332444"/>
          </a:xfrm>
          <a:custGeom>
            <a:avLst/>
            <a:gdLst/>
            <a:ahLst/>
            <a:cxnLst/>
            <a:rect l="l" t="t" r="r" b="b"/>
            <a:pathLst>
              <a:path w="1332444" h="1332444">
                <a:moveTo>
                  <a:pt x="0" y="0"/>
                </a:moveTo>
                <a:lnTo>
                  <a:pt x="1332444" y="0"/>
                </a:lnTo>
                <a:lnTo>
                  <a:pt x="1332444" y="1332444"/>
                </a:lnTo>
                <a:lnTo>
                  <a:pt x="0" y="133244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2700000">
            <a:off x="-813710" y="-1902070"/>
            <a:ext cx="4129182" cy="4129182"/>
          </a:xfrm>
          <a:custGeom>
            <a:avLst/>
            <a:gdLst/>
            <a:ahLst/>
            <a:cxnLst/>
            <a:rect l="l" t="t" r="r" b="b"/>
            <a:pathLst>
              <a:path w="4129182" h="4129182">
                <a:moveTo>
                  <a:pt x="0" y="0"/>
                </a:moveTo>
                <a:lnTo>
                  <a:pt x="4129181" y="0"/>
                </a:lnTo>
                <a:lnTo>
                  <a:pt x="4129181" y="4129182"/>
                </a:lnTo>
                <a:lnTo>
                  <a:pt x="0" y="41291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rot="2700000">
            <a:off x="6344821" y="10113482"/>
            <a:ext cx="4129182" cy="4129182"/>
          </a:xfrm>
          <a:custGeom>
            <a:avLst/>
            <a:gdLst/>
            <a:ahLst/>
            <a:cxnLst/>
            <a:rect l="l" t="t" r="r" b="b"/>
            <a:pathLst>
              <a:path w="4129182" h="4129182">
                <a:moveTo>
                  <a:pt x="0" y="0"/>
                </a:moveTo>
                <a:lnTo>
                  <a:pt x="4129181" y="0"/>
                </a:lnTo>
                <a:lnTo>
                  <a:pt x="4129181" y="4129181"/>
                </a:lnTo>
                <a:lnTo>
                  <a:pt x="0" y="412918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Freeform 5"/>
          <p:cNvSpPr/>
          <p:nvPr/>
        </p:nvSpPr>
        <p:spPr>
          <a:xfrm rot="2871165">
            <a:off x="2988502" y="1394066"/>
            <a:ext cx="503619" cy="503619"/>
          </a:xfrm>
          <a:custGeom>
            <a:avLst/>
            <a:gdLst/>
            <a:ahLst/>
            <a:cxnLst/>
            <a:rect l="l" t="t" r="r" b="b"/>
            <a:pathLst>
              <a:path w="503619" h="503619">
                <a:moveTo>
                  <a:pt x="0" y="0"/>
                </a:moveTo>
                <a:lnTo>
                  <a:pt x="503619" y="0"/>
                </a:lnTo>
                <a:lnTo>
                  <a:pt x="503619" y="503620"/>
                </a:lnTo>
                <a:lnTo>
                  <a:pt x="0" y="50362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Freeform 6"/>
          <p:cNvSpPr/>
          <p:nvPr/>
        </p:nvSpPr>
        <p:spPr>
          <a:xfrm rot="2700000">
            <a:off x="3407081" y="806601"/>
            <a:ext cx="805238" cy="805238"/>
          </a:xfrm>
          <a:custGeom>
            <a:avLst/>
            <a:gdLst/>
            <a:ahLst/>
            <a:cxnLst/>
            <a:rect l="l" t="t" r="r" b="b"/>
            <a:pathLst>
              <a:path w="805238" h="805238">
                <a:moveTo>
                  <a:pt x="0" y="0"/>
                </a:moveTo>
                <a:lnTo>
                  <a:pt x="805238" y="0"/>
                </a:lnTo>
                <a:lnTo>
                  <a:pt x="805238" y="805237"/>
                </a:lnTo>
                <a:lnTo>
                  <a:pt x="0" y="80523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pSp>
        <p:nvGrpSpPr>
          <p:cNvPr id="7" name="Group 7"/>
          <p:cNvGrpSpPr/>
          <p:nvPr/>
        </p:nvGrpSpPr>
        <p:grpSpPr>
          <a:xfrm>
            <a:off x="17859375" y="-267806"/>
            <a:ext cx="593949" cy="10899628"/>
            <a:chOff x="0" y="0"/>
            <a:chExt cx="156431" cy="2870684"/>
          </a:xfrm>
        </p:grpSpPr>
        <p:sp>
          <p:nvSpPr>
            <p:cNvPr id="8" name="Freeform 8"/>
            <p:cNvSpPr/>
            <p:nvPr/>
          </p:nvSpPr>
          <p:spPr>
            <a:xfrm>
              <a:off x="0" y="0"/>
              <a:ext cx="156431" cy="2870684"/>
            </a:xfrm>
            <a:custGeom>
              <a:avLst/>
              <a:gdLst/>
              <a:ahLst/>
              <a:cxnLst/>
              <a:rect l="l" t="t" r="r" b="b"/>
              <a:pathLst>
                <a:path w="156431" h="2870684">
                  <a:moveTo>
                    <a:pt x="0" y="0"/>
                  </a:moveTo>
                  <a:lnTo>
                    <a:pt x="156431" y="0"/>
                  </a:lnTo>
                  <a:lnTo>
                    <a:pt x="156431" y="2870684"/>
                  </a:lnTo>
                  <a:lnTo>
                    <a:pt x="0" y="2870684"/>
                  </a:lnTo>
                  <a:close/>
                </a:path>
              </a:pathLst>
            </a:custGeom>
            <a:solidFill>
              <a:srgbClr val="4F826F"/>
            </a:solidFill>
          </p:spPr>
          <p:txBody>
            <a:bodyPr/>
            <a:lstStyle/>
            <a:p>
              <a:endParaRPr lang="en-US"/>
            </a:p>
          </p:txBody>
        </p:sp>
        <p:sp>
          <p:nvSpPr>
            <p:cNvPr id="9" name="TextBox 9"/>
            <p:cNvSpPr txBox="1"/>
            <p:nvPr/>
          </p:nvSpPr>
          <p:spPr>
            <a:xfrm>
              <a:off x="0" y="-47625"/>
              <a:ext cx="156431" cy="2918309"/>
            </a:xfrm>
            <a:prstGeom prst="rect">
              <a:avLst/>
            </a:prstGeom>
          </p:spPr>
          <p:txBody>
            <a:bodyPr lIns="50800" tIns="50800" rIns="50800" bIns="50800" rtlCol="0" anchor="ctr"/>
            <a:lstStyle/>
            <a:p>
              <a:pPr algn="ctr">
                <a:lnSpc>
                  <a:spcPts val="3336"/>
                </a:lnSpc>
              </a:pPr>
              <a:endParaRPr/>
            </a:p>
          </p:txBody>
        </p:sp>
      </p:grpSp>
      <p:grpSp>
        <p:nvGrpSpPr>
          <p:cNvPr id="10" name="Group 10"/>
          <p:cNvGrpSpPr/>
          <p:nvPr/>
        </p:nvGrpSpPr>
        <p:grpSpPr>
          <a:xfrm>
            <a:off x="966572" y="1717239"/>
            <a:ext cx="568616" cy="568616"/>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4B8AB"/>
            </a:solidFill>
          </p:spPr>
          <p:txBody>
            <a:bodyPr/>
            <a:lstStyle/>
            <a:p>
              <a:endParaRPr lang="en-US"/>
            </a:p>
          </p:txBody>
        </p:sp>
        <p:sp>
          <p:nvSpPr>
            <p:cNvPr id="12" name="TextBox 12"/>
            <p:cNvSpPr txBox="1"/>
            <p:nvPr/>
          </p:nvSpPr>
          <p:spPr>
            <a:xfrm>
              <a:off x="76200" y="28575"/>
              <a:ext cx="660400" cy="708025"/>
            </a:xfrm>
            <a:prstGeom prst="rect">
              <a:avLst/>
            </a:prstGeom>
          </p:spPr>
          <p:txBody>
            <a:bodyPr lIns="50800" tIns="50800" rIns="50800" bIns="50800" rtlCol="0" anchor="ctr"/>
            <a:lstStyle/>
            <a:p>
              <a:pPr algn="ctr">
                <a:lnSpc>
                  <a:spcPts val="3336"/>
                </a:lnSpc>
              </a:pPr>
              <a:endParaRPr/>
            </a:p>
          </p:txBody>
        </p:sp>
      </p:grpSp>
      <p:graphicFrame>
        <p:nvGraphicFramePr>
          <p:cNvPr id="13" name="Table 13"/>
          <p:cNvGraphicFramePr>
            <a:graphicFrameLocks noGrp="1"/>
          </p:cNvGraphicFramePr>
          <p:nvPr/>
        </p:nvGraphicFramePr>
        <p:xfrm>
          <a:off x="735749" y="2883720"/>
          <a:ext cx="16935789" cy="7032119"/>
        </p:xfrm>
        <a:graphic>
          <a:graphicData uri="http://schemas.openxmlformats.org/drawingml/2006/table">
            <a:tbl>
              <a:tblPr/>
              <a:tblGrid>
                <a:gridCol w="1331989">
                  <a:extLst>
                    <a:ext uri="{9D8B030D-6E8A-4147-A177-3AD203B41FA5}">
                      <a16:colId xmlns:a16="http://schemas.microsoft.com/office/drawing/2014/main" val="20000"/>
                    </a:ext>
                  </a:extLst>
                </a:gridCol>
                <a:gridCol w="9532397">
                  <a:extLst>
                    <a:ext uri="{9D8B030D-6E8A-4147-A177-3AD203B41FA5}">
                      <a16:colId xmlns:a16="http://schemas.microsoft.com/office/drawing/2014/main" val="20001"/>
                    </a:ext>
                  </a:extLst>
                </a:gridCol>
                <a:gridCol w="2830328">
                  <a:extLst>
                    <a:ext uri="{9D8B030D-6E8A-4147-A177-3AD203B41FA5}">
                      <a16:colId xmlns:a16="http://schemas.microsoft.com/office/drawing/2014/main" val="20002"/>
                    </a:ext>
                  </a:extLst>
                </a:gridCol>
                <a:gridCol w="3241075">
                  <a:extLst>
                    <a:ext uri="{9D8B030D-6E8A-4147-A177-3AD203B41FA5}">
                      <a16:colId xmlns:a16="http://schemas.microsoft.com/office/drawing/2014/main" val="20003"/>
                    </a:ext>
                  </a:extLst>
                </a:gridCol>
              </a:tblGrid>
              <a:tr h="764070">
                <a:tc>
                  <a:txBody>
                    <a:bodyPr/>
                    <a:lstStyle/>
                    <a:p>
                      <a:pPr algn="ctr">
                        <a:lnSpc>
                          <a:spcPts val="3499"/>
                        </a:lnSpc>
                        <a:defRPr/>
                      </a:pPr>
                      <a:r>
                        <a:rPr lang="en-US" sz="2499">
                          <a:solidFill>
                            <a:srgbClr val="000000"/>
                          </a:solidFill>
                          <a:latin typeface="Montserrat Bold"/>
                        </a:rPr>
                        <a:t>Index</a:t>
                      </a:r>
                      <a:endParaRPr lang="en-US" sz="1100"/>
                    </a:p>
                  </a:txBody>
                  <a:tcPr marL="123825" marR="123825" marT="123825" marB="1238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3499"/>
                        </a:lnSpc>
                        <a:defRPr/>
                      </a:pPr>
                      <a:r>
                        <a:rPr lang="en-US" sz="2499">
                          <a:solidFill>
                            <a:srgbClr val="000000"/>
                          </a:solidFill>
                          <a:latin typeface="Montserrat Bold"/>
                        </a:rPr>
                        <a:t>ETF</a:t>
                      </a:r>
                      <a:endParaRPr lang="en-US" sz="1100"/>
                    </a:p>
                  </a:txBody>
                  <a:tcPr marL="123825" marR="123825" marT="123825" marB="1238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3499"/>
                        </a:lnSpc>
                        <a:defRPr/>
                      </a:pPr>
                      <a:r>
                        <a:rPr lang="en-US" sz="2499">
                          <a:solidFill>
                            <a:srgbClr val="000000"/>
                          </a:solidFill>
                          <a:latin typeface="Montserrat Bold"/>
                        </a:rPr>
                        <a:t>Ticker</a:t>
                      </a:r>
                      <a:endParaRPr lang="en-US" sz="1100"/>
                    </a:p>
                  </a:txBody>
                  <a:tcPr marL="123825" marR="123825" marT="123825" marB="1238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3499"/>
                        </a:lnSpc>
                        <a:defRPr/>
                      </a:pPr>
                      <a:r>
                        <a:rPr lang="en-US" sz="2499">
                          <a:solidFill>
                            <a:srgbClr val="000000"/>
                          </a:solidFill>
                          <a:latin typeface="Montserrat Bold"/>
                        </a:rPr>
                        <a:t>Label</a:t>
                      </a:r>
                      <a:endParaRPr lang="en-US" sz="1100"/>
                    </a:p>
                  </a:txBody>
                  <a:tcPr marL="123825" marR="123825" marT="123825" marB="1238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756557">
                <a:tc>
                  <a:txBody>
                    <a:bodyPr/>
                    <a:lstStyle/>
                    <a:p>
                      <a:pPr algn="ctr">
                        <a:lnSpc>
                          <a:spcPts val="2800"/>
                        </a:lnSpc>
                        <a:defRPr/>
                      </a:pPr>
                      <a:r>
                        <a:rPr lang="en-US" sz="2000">
                          <a:solidFill>
                            <a:srgbClr val="000000"/>
                          </a:solidFill>
                          <a:latin typeface="Montserrat Bold"/>
                        </a:rPr>
                        <a:t>0</a:t>
                      </a:r>
                      <a:endParaRPr lang="en-US" sz="1100"/>
                    </a:p>
                  </a:txBody>
                  <a:tcPr marL="123825" marR="123825" marT="123825" marB="1238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Montserrat Bold"/>
                        </a:rPr>
                        <a:t>iShares MSCI World SRI UCITS ETF EUR (Acc)</a:t>
                      </a:r>
                      <a:endParaRPr lang="en-US" sz="1100"/>
                    </a:p>
                  </a:txBody>
                  <a:tcPr marL="123825" marR="123825" marT="123825" marB="1238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Montserrat Bold"/>
                        </a:rPr>
                        <a:t>SUSW.MI</a:t>
                      </a:r>
                      <a:endParaRPr lang="en-US" sz="1100"/>
                    </a:p>
                  </a:txBody>
                  <a:tcPr marL="123825" marR="123825" marT="123825" marB="1238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Montserrat Bold"/>
                        </a:rPr>
                        <a:t>MSCI World SRI</a:t>
                      </a:r>
                      <a:endParaRPr lang="en-US" sz="1100"/>
                    </a:p>
                  </a:txBody>
                  <a:tcPr marL="123825" marR="123825" marT="123825" marB="1238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756557">
                <a:tc>
                  <a:txBody>
                    <a:bodyPr/>
                    <a:lstStyle/>
                    <a:p>
                      <a:pPr algn="ctr">
                        <a:lnSpc>
                          <a:spcPts val="2800"/>
                        </a:lnSpc>
                        <a:defRPr/>
                      </a:pPr>
                      <a:r>
                        <a:rPr lang="en-US" sz="2000">
                          <a:solidFill>
                            <a:srgbClr val="000000"/>
                          </a:solidFill>
                          <a:latin typeface="Montserrat Bold"/>
                        </a:rPr>
                        <a:t>1</a:t>
                      </a:r>
                      <a:endParaRPr lang="en-US" sz="1100"/>
                    </a:p>
                  </a:txBody>
                  <a:tcPr marL="123825" marR="123825" marT="123825" marB="1238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Montserrat Bold"/>
                        </a:rPr>
                        <a:t>iShares MSCI Europe SRI UCITS ETF EUR (Acc)</a:t>
                      </a:r>
                      <a:endParaRPr lang="en-US" sz="1100"/>
                    </a:p>
                  </a:txBody>
                  <a:tcPr marL="123825" marR="123825" marT="123825" marB="1238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Montserrat Bold"/>
                        </a:rPr>
                        <a:t>IESE.AS</a:t>
                      </a:r>
                      <a:endParaRPr lang="en-US" sz="1100"/>
                    </a:p>
                  </a:txBody>
                  <a:tcPr marL="123825" marR="123825" marT="123825" marB="1238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Montserrat Bold"/>
                        </a:rPr>
                        <a:t>MSCI Europe SRI</a:t>
                      </a:r>
                      <a:endParaRPr lang="en-US" sz="1100"/>
                    </a:p>
                  </a:txBody>
                  <a:tcPr marL="123825" marR="123825" marT="123825" marB="1238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109939">
                <a:tc>
                  <a:txBody>
                    <a:bodyPr/>
                    <a:lstStyle/>
                    <a:p>
                      <a:pPr algn="ctr">
                        <a:lnSpc>
                          <a:spcPts val="2800"/>
                        </a:lnSpc>
                        <a:defRPr/>
                      </a:pPr>
                      <a:r>
                        <a:rPr lang="en-US" sz="2000">
                          <a:solidFill>
                            <a:srgbClr val="000000"/>
                          </a:solidFill>
                          <a:latin typeface="Montserrat Bold"/>
                        </a:rPr>
                        <a:t>2</a:t>
                      </a:r>
                      <a:endParaRPr lang="en-US" sz="1100"/>
                    </a:p>
                  </a:txBody>
                  <a:tcPr marL="123825" marR="123825" marT="123825" marB="1238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Montserrat Bold"/>
                        </a:rPr>
                        <a:t>Lyxor Index Fund - Lyxor MSCI Future Mobility ESG Filtered (DR) UCITS ETF</a:t>
                      </a:r>
                      <a:endParaRPr lang="en-US" sz="1100"/>
                    </a:p>
                  </a:txBody>
                  <a:tcPr marL="123825" marR="123825" marT="123825" marB="1238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Montserrat Bold"/>
                        </a:rPr>
                        <a:t>ELCR.PA</a:t>
                      </a:r>
                      <a:endParaRPr lang="en-US" sz="1100"/>
                    </a:p>
                  </a:txBody>
                  <a:tcPr marL="123825" marR="123825" marT="123825" marB="1238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Montserrat Bold"/>
                        </a:rPr>
                        <a:t>MSCI Future Mobility ESG</a:t>
                      </a:r>
                      <a:endParaRPr lang="en-US" sz="1100"/>
                    </a:p>
                  </a:txBody>
                  <a:tcPr marL="123825" marR="123825" marT="123825" marB="1238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756557">
                <a:tc>
                  <a:txBody>
                    <a:bodyPr/>
                    <a:lstStyle/>
                    <a:p>
                      <a:pPr algn="ctr">
                        <a:lnSpc>
                          <a:spcPts val="2800"/>
                        </a:lnSpc>
                        <a:defRPr/>
                      </a:pPr>
                      <a:r>
                        <a:rPr lang="en-US" sz="2000">
                          <a:solidFill>
                            <a:srgbClr val="000000"/>
                          </a:solidFill>
                          <a:latin typeface="Montserrat Bold"/>
                        </a:rPr>
                        <a:t>3</a:t>
                      </a:r>
                      <a:endParaRPr lang="en-US" sz="1100"/>
                    </a:p>
                  </a:txBody>
                  <a:tcPr marL="123825" marR="123825" marT="123825" marB="1238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Montserrat Bold"/>
                        </a:rPr>
                        <a:t>iShares € Green Bond UCITS ETF</a:t>
                      </a:r>
                      <a:endParaRPr lang="en-US" sz="1100"/>
                    </a:p>
                  </a:txBody>
                  <a:tcPr marL="123825" marR="123825" marT="123825" marB="1238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Montserrat Bold"/>
                        </a:rPr>
                        <a:t>GRON.F</a:t>
                      </a:r>
                      <a:endParaRPr lang="en-US" sz="1100"/>
                    </a:p>
                  </a:txBody>
                  <a:tcPr marL="123825" marR="123825" marT="123825" marB="1238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Montserrat Bold"/>
                        </a:rPr>
                        <a:t>Green Bonds</a:t>
                      </a:r>
                      <a:endParaRPr lang="en-US" sz="1100"/>
                    </a:p>
                  </a:txBody>
                  <a:tcPr marL="123825" marR="123825" marT="123825" marB="1238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756557">
                <a:tc>
                  <a:txBody>
                    <a:bodyPr/>
                    <a:lstStyle/>
                    <a:p>
                      <a:pPr algn="ctr">
                        <a:lnSpc>
                          <a:spcPts val="2800"/>
                        </a:lnSpc>
                        <a:defRPr/>
                      </a:pPr>
                      <a:r>
                        <a:rPr lang="en-US" sz="2000">
                          <a:solidFill>
                            <a:srgbClr val="000000"/>
                          </a:solidFill>
                          <a:latin typeface="Montserrat Bold"/>
                        </a:rPr>
                        <a:t>4</a:t>
                      </a:r>
                      <a:endParaRPr lang="en-US" sz="1100"/>
                    </a:p>
                  </a:txBody>
                  <a:tcPr marL="123825" marR="123825" marT="123825" marB="1238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Montserrat Bold"/>
                        </a:rPr>
                        <a:t>iShares Global Clean Energy ETF</a:t>
                      </a:r>
                      <a:endParaRPr lang="en-US" sz="1100"/>
                    </a:p>
                  </a:txBody>
                  <a:tcPr marL="123825" marR="123825" marT="123825" marB="1238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Montserrat Bold"/>
                        </a:rPr>
                        <a:t>ICLN</a:t>
                      </a:r>
                      <a:endParaRPr lang="en-US" sz="1100"/>
                    </a:p>
                  </a:txBody>
                  <a:tcPr marL="123825" marR="123825" marT="123825" marB="1238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Montserrat Bold"/>
                        </a:rPr>
                        <a:t>Global Clean Energy</a:t>
                      </a:r>
                      <a:endParaRPr lang="en-US" sz="1100"/>
                    </a:p>
                  </a:txBody>
                  <a:tcPr marL="123825" marR="123825" marT="123825" marB="1238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1109939">
                <a:tc>
                  <a:txBody>
                    <a:bodyPr/>
                    <a:lstStyle/>
                    <a:p>
                      <a:pPr algn="ctr">
                        <a:lnSpc>
                          <a:spcPts val="2800"/>
                        </a:lnSpc>
                        <a:defRPr/>
                      </a:pPr>
                      <a:r>
                        <a:rPr lang="en-US" sz="2000">
                          <a:solidFill>
                            <a:srgbClr val="000000"/>
                          </a:solidFill>
                          <a:latin typeface="Montserrat Bold"/>
                        </a:rPr>
                        <a:t>5</a:t>
                      </a:r>
                      <a:endParaRPr lang="en-US" sz="1100"/>
                    </a:p>
                  </a:txBody>
                  <a:tcPr marL="123825" marR="123825" marT="123825" marB="1238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Montserrat Bold"/>
                        </a:rPr>
                        <a:t>iShares MSCI EM IMI ESG Screened UCITS ETF USD (Acc)</a:t>
                      </a:r>
                      <a:endParaRPr lang="en-US" sz="1100"/>
                    </a:p>
                  </a:txBody>
                  <a:tcPr marL="123825" marR="123825" marT="123825" marB="1238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Montserrat Bold"/>
                        </a:rPr>
                        <a:t>AYEM.DE</a:t>
                      </a:r>
                      <a:endParaRPr lang="en-US" sz="1100"/>
                    </a:p>
                  </a:txBody>
                  <a:tcPr marL="123825" marR="123825" marT="123825" marB="1238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Montserrat Bold"/>
                        </a:rPr>
                        <a:t>MSCI Emerging Markets ESG</a:t>
                      </a:r>
                      <a:endParaRPr lang="en-US" sz="1100"/>
                    </a:p>
                  </a:txBody>
                  <a:tcPr marL="123825" marR="123825" marT="123825" marB="1238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1021943">
                <a:tc>
                  <a:txBody>
                    <a:bodyPr/>
                    <a:lstStyle/>
                    <a:p>
                      <a:pPr algn="ctr">
                        <a:lnSpc>
                          <a:spcPts val="2800"/>
                        </a:lnSpc>
                        <a:defRPr/>
                      </a:pPr>
                      <a:r>
                        <a:rPr lang="en-US" sz="2000">
                          <a:solidFill>
                            <a:srgbClr val="000000"/>
                          </a:solidFill>
                          <a:latin typeface="Montserrat Bold"/>
                        </a:rPr>
                        <a:t>6</a:t>
                      </a:r>
                      <a:endParaRPr lang="en-US" sz="1100"/>
                    </a:p>
                  </a:txBody>
                  <a:tcPr marL="123825" marR="123825" marT="123825" marB="1238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Montserrat Bold"/>
                        </a:rPr>
                        <a:t>SPDR Dow Jones Global Real Estate ESG Fund</a:t>
                      </a:r>
                      <a:endParaRPr lang="en-US" sz="1100"/>
                    </a:p>
                  </a:txBody>
                  <a:tcPr marL="123825" marR="123825" marT="123825" marB="1238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Montserrat Bold"/>
                        </a:rPr>
                        <a:t>DJRE.AX</a:t>
                      </a:r>
                      <a:endParaRPr lang="en-US" sz="1100"/>
                    </a:p>
                  </a:txBody>
                  <a:tcPr marL="123825" marR="123825" marT="123825" marB="1238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Montserrat Bold"/>
                        </a:rPr>
                        <a:t>Global Real Estate ESG</a:t>
                      </a:r>
                      <a:endParaRPr lang="en-US" sz="1100"/>
                    </a:p>
                  </a:txBody>
                  <a:tcPr marL="123825" marR="123825" marT="123825" marB="1238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bl>
          </a:graphicData>
        </a:graphic>
      </p:graphicFrame>
      <p:sp>
        <p:nvSpPr>
          <p:cNvPr id="14" name="TextBox 14"/>
          <p:cNvSpPr txBox="1"/>
          <p:nvPr/>
        </p:nvSpPr>
        <p:spPr>
          <a:xfrm>
            <a:off x="4379089" y="1294945"/>
            <a:ext cx="11139841" cy="1285875"/>
          </a:xfrm>
          <a:prstGeom prst="rect">
            <a:avLst/>
          </a:prstGeom>
        </p:spPr>
        <p:txBody>
          <a:bodyPr lIns="0" tIns="0" rIns="0" bIns="0" rtlCol="0" anchor="t">
            <a:spAutoFit/>
          </a:bodyPr>
          <a:lstStyle/>
          <a:p>
            <a:pPr algn="l">
              <a:lnSpc>
                <a:spcPts val="9900"/>
              </a:lnSpc>
            </a:pPr>
            <a:r>
              <a:rPr lang="en-US" sz="9000">
                <a:solidFill>
                  <a:srgbClr val="040404"/>
                </a:solidFill>
                <a:latin typeface="Garet ExtraBold"/>
              </a:rPr>
              <a:t>ETFs Information</a:t>
            </a:r>
          </a:p>
        </p:txBody>
      </p:sp>
      <p:sp>
        <p:nvSpPr>
          <p:cNvPr id="15" name="TextBox 15"/>
          <p:cNvSpPr txBox="1"/>
          <p:nvPr/>
        </p:nvSpPr>
        <p:spPr>
          <a:xfrm>
            <a:off x="13380610" y="335478"/>
            <a:ext cx="3792133" cy="1128014"/>
          </a:xfrm>
          <a:prstGeom prst="rect">
            <a:avLst/>
          </a:prstGeom>
        </p:spPr>
        <p:txBody>
          <a:bodyPr lIns="0" tIns="0" rIns="0" bIns="0" rtlCol="0" anchor="t">
            <a:spAutoFit/>
          </a:bodyPr>
          <a:lstStyle/>
          <a:p>
            <a:pPr algn="r">
              <a:lnSpc>
                <a:spcPts val="3057"/>
              </a:lnSpc>
            </a:pPr>
            <a:r>
              <a:rPr lang="en-US" sz="2199">
                <a:solidFill>
                  <a:srgbClr val="040404"/>
                </a:solidFill>
                <a:latin typeface="Garet ExtraBold"/>
              </a:rPr>
              <a:t>GreenTech Wealth Innovations</a:t>
            </a:r>
          </a:p>
          <a:p>
            <a:pPr algn="r">
              <a:lnSpc>
                <a:spcPts val="3057"/>
              </a:lnSpc>
              <a:spcBef>
                <a:spcPct val="0"/>
              </a:spcBef>
            </a:pPr>
            <a:endParaRPr lang="en-US" sz="2199">
              <a:solidFill>
                <a:srgbClr val="040404"/>
              </a:solidFill>
              <a:latin typeface="Garet ExtraBo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2F2F0"/>
        </a:solidFill>
        <a:effectLst/>
      </p:bgPr>
    </p:bg>
    <p:spTree>
      <p:nvGrpSpPr>
        <p:cNvPr id="1" name=""/>
        <p:cNvGrpSpPr/>
        <p:nvPr/>
      </p:nvGrpSpPr>
      <p:grpSpPr>
        <a:xfrm>
          <a:off x="0" y="0"/>
          <a:ext cx="0" cy="0"/>
          <a:chOff x="0" y="0"/>
          <a:chExt cx="0" cy="0"/>
        </a:xfrm>
      </p:grpSpPr>
      <p:sp>
        <p:nvSpPr>
          <p:cNvPr id="2" name="Freeform 2"/>
          <p:cNvSpPr/>
          <p:nvPr/>
        </p:nvSpPr>
        <p:spPr>
          <a:xfrm rot="2700000">
            <a:off x="-872654" y="2054567"/>
            <a:ext cx="1332444" cy="1332444"/>
          </a:xfrm>
          <a:custGeom>
            <a:avLst/>
            <a:gdLst/>
            <a:ahLst/>
            <a:cxnLst/>
            <a:rect l="l" t="t" r="r" b="b"/>
            <a:pathLst>
              <a:path w="1332444" h="1332444">
                <a:moveTo>
                  <a:pt x="0" y="0"/>
                </a:moveTo>
                <a:lnTo>
                  <a:pt x="1332444" y="0"/>
                </a:lnTo>
                <a:lnTo>
                  <a:pt x="1332444" y="1332444"/>
                </a:lnTo>
                <a:lnTo>
                  <a:pt x="0" y="133244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2700000">
            <a:off x="-813710" y="-1902070"/>
            <a:ext cx="4129182" cy="4129182"/>
          </a:xfrm>
          <a:custGeom>
            <a:avLst/>
            <a:gdLst/>
            <a:ahLst/>
            <a:cxnLst/>
            <a:rect l="l" t="t" r="r" b="b"/>
            <a:pathLst>
              <a:path w="4129182" h="4129182">
                <a:moveTo>
                  <a:pt x="0" y="0"/>
                </a:moveTo>
                <a:lnTo>
                  <a:pt x="4129181" y="0"/>
                </a:lnTo>
                <a:lnTo>
                  <a:pt x="4129181" y="4129182"/>
                </a:lnTo>
                <a:lnTo>
                  <a:pt x="0" y="41291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rot="2871165">
            <a:off x="16008302" y="8379810"/>
            <a:ext cx="1037114" cy="1037114"/>
          </a:xfrm>
          <a:custGeom>
            <a:avLst/>
            <a:gdLst/>
            <a:ahLst/>
            <a:cxnLst/>
            <a:rect l="l" t="t" r="r" b="b"/>
            <a:pathLst>
              <a:path w="1037114" h="1037114">
                <a:moveTo>
                  <a:pt x="0" y="0"/>
                </a:moveTo>
                <a:lnTo>
                  <a:pt x="1037114" y="0"/>
                </a:lnTo>
                <a:lnTo>
                  <a:pt x="1037114" y="1037113"/>
                </a:lnTo>
                <a:lnTo>
                  <a:pt x="0" y="103711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5" name="Freeform 5"/>
          <p:cNvSpPr/>
          <p:nvPr/>
        </p:nvSpPr>
        <p:spPr>
          <a:xfrm rot="2871165">
            <a:off x="2988502" y="1394066"/>
            <a:ext cx="503619" cy="503619"/>
          </a:xfrm>
          <a:custGeom>
            <a:avLst/>
            <a:gdLst/>
            <a:ahLst/>
            <a:cxnLst/>
            <a:rect l="l" t="t" r="r" b="b"/>
            <a:pathLst>
              <a:path w="503619" h="503619">
                <a:moveTo>
                  <a:pt x="0" y="0"/>
                </a:moveTo>
                <a:lnTo>
                  <a:pt x="503619" y="0"/>
                </a:lnTo>
                <a:lnTo>
                  <a:pt x="503619" y="503620"/>
                </a:lnTo>
                <a:lnTo>
                  <a:pt x="0" y="50362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Freeform 6"/>
          <p:cNvSpPr/>
          <p:nvPr/>
        </p:nvSpPr>
        <p:spPr>
          <a:xfrm rot="2700000">
            <a:off x="3407081" y="806601"/>
            <a:ext cx="805238" cy="805238"/>
          </a:xfrm>
          <a:custGeom>
            <a:avLst/>
            <a:gdLst/>
            <a:ahLst/>
            <a:cxnLst/>
            <a:rect l="l" t="t" r="r" b="b"/>
            <a:pathLst>
              <a:path w="805238" h="805238">
                <a:moveTo>
                  <a:pt x="0" y="0"/>
                </a:moveTo>
                <a:lnTo>
                  <a:pt x="805238" y="0"/>
                </a:lnTo>
                <a:lnTo>
                  <a:pt x="805238" y="805237"/>
                </a:lnTo>
                <a:lnTo>
                  <a:pt x="0" y="80523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pSp>
        <p:nvGrpSpPr>
          <p:cNvPr id="7" name="Group 7"/>
          <p:cNvGrpSpPr/>
          <p:nvPr/>
        </p:nvGrpSpPr>
        <p:grpSpPr>
          <a:xfrm>
            <a:off x="17859375" y="-267806"/>
            <a:ext cx="593949" cy="10899628"/>
            <a:chOff x="0" y="0"/>
            <a:chExt cx="156431" cy="2870684"/>
          </a:xfrm>
        </p:grpSpPr>
        <p:sp>
          <p:nvSpPr>
            <p:cNvPr id="8" name="Freeform 8"/>
            <p:cNvSpPr/>
            <p:nvPr/>
          </p:nvSpPr>
          <p:spPr>
            <a:xfrm>
              <a:off x="0" y="0"/>
              <a:ext cx="156431" cy="2870684"/>
            </a:xfrm>
            <a:custGeom>
              <a:avLst/>
              <a:gdLst/>
              <a:ahLst/>
              <a:cxnLst/>
              <a:rect l="l" t="t" r="r" b="b"/>
              <a:pathLst>
                <a:path w="156431" h="2870684">
                  <a:moveTo>
                    <a:pt x="0" y="0"/>
                  </a:moveTo>
                  <a:lnTo>
                    <a:pt x="156431" y="0"/>
                  </a:lnTo>
                  <a:lnTo>
                    <a:pt x="156431" y="2870684"/>
                  </a:lnTo>
                  <a:lnTo>
                    <a:pt x="0" y="2870684"/>
                  </a:lnTo>
                  <a:close/>
                </a:path>
              </a:pathLst>
            </a:custGeom>
            <a:solidFill>
              <a:srgbClr val="4F826F"/>
            </a:solidFill>
          </p:spPr>
          <p:txBody>
            <a:bodyPr/>
            <a:lstStyle/>
            <a:p>
              <a:endParaRPr lang="en-US"/>
            </a:p>
          </p:txBody>
        </p:sp>
        <p:sp>
          <p:nvSpPr>
            <p:cNvPr id="9" name="TextBox 9"/>
            <p:cNvSpPr txBox="1"/>
            <p:nvPr/>
          </p:nvSpPr>
          <p:spPr>
            <a:xfrm>
              <a:off x="0" y="-47625"/>
              <a:ext cx="156431" cy="2918309"/>
            </a:xfrm>
            <a:prstGeom prst="rect">
              <a:avLst/>
            </a:prstGeom>
          </p:spPr>
          <p:txBody>
            <a:bodyPr lIns="50800" tIns="50800" rIns="50800" bIns="50800" rtlCol="0" anchor="ctr"/>
            <a:lstStyle/>
            <a:p>
              <a:pPr algn="ctr">
                <a:lnSpc>
                  <a:spcPts val="3336"/>
                </a:lnSpc>
              </a:pPr>
              <a:endParaRPr/>
            </a:p>
          </p:txBody>
        </p:sp>
      </p:grpSp>
      <p:grpSp>
        <p:nvGrpSpPr>
          <p:cNvPr id="10" name="Group 10"/>
          <p:cNvGrpSpPr/>
          <p:nvPr/>
        </p:nvGrpSpPr>
        <p:grpSpPr>
          <a:xfrm>
            <a:off x="966572" y="1717239"/>
            <a:ext cx="568616" cy="568616"/>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4B8AB"/>
            </a:solidFill>
          </p:spPr>
          <p:txBody>
            <a:bodyPr/>
            <a:lstStyle/>
            <a:p>
              <a:endParaRPr lang="en-US"/>
            </a:p>
          </p:txBody>
        </p:sp>
        <p:sp>
          <p:nvSpPr>
            <p:cNvPr id="12" name="TextBox 12"/>
            <p:cNvSpPr txBox="1"/>
            <p:nvPr/>
          </p:nvSpPr>
          <p:spPr>
            <a:xfrm>
              <a:off x="76200" y="28575"/>
              <a:ext cx="660400" cy="708025"/>
            </a:xfrm>
            <a:prstGeom prst="rect">
              <a:avLst/>
            </a:prstGeom>
          </p:spPr>
          <p:txBody>
            <a:bodyPr lIns="50800" tIns="50800" rIns="50800" bIns="50800" rtlCol="0" anchor="ctr"/>
            <a:lstStyle/>
            <a:p>
              <a:pPr algn="ctr">
                <a:lnSpc>
                  <a:spcPts val="3336"/>
                </a:lnSpc>
              </a:pPr>
              <a:endParaRPr/>
            </a:p>
          </p:txBody>
        </p:sp>
      </p:grpSp>
      <p:sp>
        <p:nvSpPr>
          <p:cNvPr id="13" name="Freeform 13"/>
          <p:cNvSpPr/>
          <p:nvPr/>
        </p:nvSpPr>
        <p:spPr>
          <a:xfrm>
            <a:off x="1535188" y="2001547"/>
            <a:ext cx="15600284" cy="7965748"/>
          </a:xfrm>
          <a:custGeom>
            <a:avLst/>
            <a:gdLst/>
            <a:ahLst/>
            <a:cxnLst/>
            <a:rect l="l" t="t" r="r" b="b"/>
            <a:pathLst>
              <a:path w="15600284" h="7965748">
                <a:moveTo>
                  <a:pt x="0" y="0"/>
                </a:moveTo>
                <a:lnTo>
                  <a:pt x="15600284" y="0"/>
                </a:lnTo>
                <a:lnTo>
                  <a:pt x="15600284" y="7965748"/>
                </a:lnTo>
                <a:lnTo>
                  <a:pt x="0" y="7965748"/>
                </a:lnTo>
                <a:lnTo>
                  <a:pt x="0" y="0"/>
                </a:lnTo>
                <a:close/>
              </a:path>
            </a:pathLst>
          </a:custGeom>
          <a:blipFill>
            <a:blip r:embed="rId8"/>
            <a:stretch>
              <a:fillRect t="-3326" b="-3326"/>
            </a:stretch>
          </a:blipFill>
        </p:spPr>
        <p:txBody>
          <a:bodyPr/>
          <a:lstStyle/>
          <a:p>
            <a:endParaRPr lang="en-US"/>
          </a:p>
        </p:txBody>
      </p:sp>
      <p:sp>
        <p:nvSpPr>
          <p:cNvPr id="14" name="TextBox 14"/>
          <p:cNvSpPr txBox="1"/>
          <p:nvPr/>
        </p:nvSpPr>
        <p:spPr>
          <a:xfrm>
            <a:off x="3240311" y="2090790"/>
            <a:ext cx="8492624" cy="1345723"/>
          </a:xfrm>
          <a:prstGeom prst="rect">
            <a:avLst/>
          </a:prstGeom>
        </p:spPr>
        <p:txBody>
          <a:bodyPr lIns="0" tIns="0" rIns="0" bIns="0" rtlCol="0" anchor="t">
            <a:spAutoFit/>
          </a:bodyPr>
          <a:lstStyle/>
          <a:p>
            <a:pPr algn="l">
              <a:lnSpc>
                <a:spcPts val="10358"/>
              </a:lnSpc>
            </a:pPr>
            <a:r>
              <a:rPr lang="en-US" sz="9417">
                <a:solidFill>
                  <a:srgbClr val="040404"/>
                </a:solidFill>
                <a:latin typeface="Garet ExtraBold"/>
              </a:rPr>
              <a:t>Our Process</a:t>
            </a:r>
          </a:p>
        </p:txBody>
      </p:sp>
      <p:sp>
        <p:nvSpPr>
          <p:cNvPr id="15" name="TextBox 15"/>
          <p:cNvSpPr txBox="1"/>
          <p:nvPr/>
        </p:nvSpPr>
        <p:spPr>
          <a:xfrm>
            <a:off x="16155491" y="8527601"/>
            <a:ext cx="742736" cy="675006"/>
          </a:xfrm>
          <a:prstGeom prst="rect">
            <a:avLst/>
          </a:prstGeom>
        </p:spPr>
        <p:txBody>
          <a:bodyPr lIns="0" tIns="0" rIns="0" bIns="0" rtlCol="0" anchor="t">
            <a:spAutoFit/>
          </a:bodyPr>
          <a:lstStyle/>
          <a:p>
            <a:pPr algn="ctr">
              <a:lnSpc>
                <a:spcPts val="5559"/>
              </a:lnSpc>
              <a:spcBef>
                <a:spcPct val="0"/>
              </a:spcBef>
            </a:pPr>
            <a:r>
              <a:rPr lang="en-US" sz="3999">
                <a:solidFill>
                  <a:srgbClr val="040404"/>
                </a:solidFill>
                <a:latin typeface="Garet ExtraBold"/>
              </a:rPr>
              <a:t>8</a:t>
            </a:r>
          </a:p>
        </p:txBody>
      </p:sp>
      <p:sp>
        <p:nvSpPr>
          <p:cNvPr id="16" name="TextBox 16"/>
          <p:cNvSpPr txBox="1"/>
          <p:nvPr/>
        </p:nvSpPr>
        <p:spPr>
          <a:xfrm>
            <a:off x="13467167" y="445643"/>
            <a:ext cx="3792133" cy="1128014"/>
          </a:xfrm>
          <a:prstGeom prst="rect">
            <a:avLst/>
          </a:prstGeom>
        </p:spPr>
        <p:txBody>
          <a:bodyPr lIns="0" tIns="0" rIns="0" bIns="0" rtlCol="0" anchor="t">
            <a:spAutoFit/>
          </a:bodyPr>
          <a:lstStyle/>
          <a:p>
            <a:pPr algn="r">
              <a:lnSpc>
                <a:spcPts val="3057"/>
              </a:lnSpc>
            </a:pPr>
            <a:r>
              <a:rPr lang="en-US" sz="2199">
                <a:solidFill>
                  <a:srgbClr val="040404"/>
                </a:solidFill>
                <a:latin typeface="Garet ExtraBold"/>
              </a:rPr>
              <a:t>GreenTech Wealth Innovations</a:t>
            </a:r>
          </a:p>
          <a:p>
            <a:pPr algn="r">
              <a:lnSpc>
                <a:spcPts val="3057"/>
              </a:lnSpc>
              <a:spcBef>
                <a:spcPct val="0"/>
              </a:spcBef>
            </a:pPr>
            <a:endParaRPr lang="en-US" sz="2199">
              <a:solidFill>
                <a:srgbClr val="040404"/>
              </a:solidFill>
              <a:latin typeface="Garet ExtraBo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2F2F0"/>
        </a:solidFill>
        <a:effectLst/>
      </p:bgPr>
    </p:bg>
    <p:spTree>
      <p:nvGrpSpPr>
        <p:cNvPr id="1" name=""/>
        <p:cNvGrpSpPr/>
        <p:nvPr/>
      </p:nvGrpSpPr>
      <p:grpSpPr>
        <a:xfrm>
          <a:off x="0" y="0"/>
          <a:ext cx="0" cy="0"/>
          <a:chOff x="0" y="0"/>
          <a:chExt cx="0" cy="0"/>
        </a:xfrm>
      </p:grpSpPr>
      <p:sp>
        <p:nvSpPr>
          <p:cNvPr id="2" name="Freeform 2"/>
          <p:cNvSpPr/>
          <p:nvPr/>
        </p:nvSpPr>
        <p:spPr>
          <a:xfrm rot="2700000">
            <a:off x="-872654" y="2054567"/>
            <a:ext cx="1332444" cy="1332444"/>
          </a:xfrm>
          <a:custGeom>
            <a:avLst/>
            <a:gdLst/>
            <a:ahLst/>
            <a:cxnLst/>
            <a:rect l="l" t="t" r="r" b="b"/>
            <a:pathLst>
              <a:path w="1332444" h="1332444">
                <a:moveTo>
                  <a:pt x="0" y="0"/>
                </a:moveTo>
                <a:lnTo>
                  <a:pt x="1332444" y="0"/>
                </a:lnTo>
                <a:lnTo>
                  <a:pt x="1332444" y="1332444"/>
                </a:lnTo>
                <a:lnTo>
                  <a:pt x="0" y="133244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2700000">
            <a:off x="-813710" y="-1902070"/>
            <a:ext cx="4129182" cy="4129182"/>
          </a:xfrm>
          <a:custGeom>
            <a:avLst/>
            <a:gdLst/>
            <a:ahLst/>
            <a:cxnLst/>
            <a:rect l="l" t="t" r="r" b="b"/>
            <a:pathLst>
              <a:path w="4129182" h="4129182">
                <a:moveTo>
                  <a:pt x="0" y="0"/>
                </a:moveTo>
                <a:lnTo>
                  <a:pt x="4129181" y="0"/>
                </a:lnTo>
                <a:lnTo>
                  <a:pt x="4129181" y="4129182"/>
                </a:lnTo>
                <a:lnTo>
                  <a:pt x="0" y="41291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rot="2871165">
            <a:off x="2988502" y="1394066"/>
            <a:ext cx="503619" cy="503619"/>
          </a:xfrm>
          <a:custGeom>
            <a:avLst/>
            <a:gdLst/>
            <a:ahLst/>
            <a:cxnLst/>
            <a:rect l="l" t="t" r="r" b="b"/>
            <a:pathLst>
              <a:path w="503619" h="503619">
                <a:moveTo>
                  <a:pt x="0" y="0"/>
                </a:moveTo>
                <a:lnTo>
                  <a:pt x="503619" y="0"/>
                </a:lnTo>
                <a:lnTo>
                  <a:pt x="503619" y="503620"/>
                </a:lnTo>
                <a:lnTo>
                  <a:pt x="0" y="50362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5" name="Freeform 5"/>
          <p:cNvSpPr/>
          <p:nvPr/>
        </p:nvSpPr>
        <p:spPr>
          <a:xfrm rot="2700000">
            <a:off x="3407081" y="806601"/>
            <a:ext cx="805238" cy="805238"/>
          </a:xfrm>
          <a:custGeom>
            <a:avLst/>
            <a:gdLst/>
            <a:ahLst/>
            <a:cxnLst/>
            <a:rect l="l" t="t" r="r" b="b"/>
            <a:pathLst>
              <a:path w="805238" h="805238">
                <a:moveTo>
                  <a:pt x="0" y="0"/>
                </a:moveTo>
                <a:lnTo>
                  <a:pt x="805238" y="0"/>
                </a:lnTo>
                <a:lnTo>
                  <a:pt x="805238" y="805237"/>
                </a:lnTo>
                <a:lnTo>
                  <a:pt x="0" y="80523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pSp>
        <p:nvGrpSpPr>
          <p:cNvPr id="6" name="Group 6"/>
          <p:cNvGrpSpPr/>
          <p:nvPr/>
        </p:nvGrpSpPr>
        <p:grpSpPr>
          <a:xfrm>
            <a:off x="17859375" y="-267806"/>
            <a:ext cx="593949" cy="10899628"/>
            <a:chOff x="0" y="0"/>
            <a:chExt cx="156431" cy="2870684"/>
          </a:xfrm>
        </p:grpSpPr>
        <p:sp>
          <p:nvSpPr>
            <p:cNvPr id="7" name="Freeform 7"/>
            <p:cNvSpPr/>
            <p:nvPr/>
          </p:nvSpPr>
          <p:spPr>
            <a:xfrm>
              <a:off x="0" y="0"/>
              <a:ext cx="156431" cy="2870684"/>
            </a:xfrm>
            <a:custGeom>
              <a:avLst/>
              <a:gdLst/>
              <a:ahLst/>
              <a:cxnLst/>
              <a:rect l="l" t="t" r="r" b="b"/>
              <a:pathLst>
                <a:path w="156431" h="2870684">
                  <a:moveTo>
                    <a:pt x="0" y="0"/>
                  </a:moveTo>
                  <a:lnTo>
                    <a:pt x="156431" y="0"/>
                  </a:lnTo>
                  <a:lnTo>
                    <a:pt x="156431" y="2870684"/>
                  </a:lnTo>
                  <a:lnTo>
                    <a:pt x="0" y="2870684"/>
                  </a:lnTo>
                  <a:close/>
                </a:path>
              </a:pathLst>
            </a:custGeom>
            <a:solidFill>
              <a:srgbClr val="4F826F"/>
            </a:solidFill>
          </p:spPr>
          <p:txBody>
            <a:bodyPr/>
            <a:lstStyle/>
            <a:p>
              <a:endParaRPr lang="en-US"/>
            </a:p>
          </p:txBody>
        </p:sp>
        <p:sp>
          <p:nvSpPr>
            <p:cNvPr id="8" name="TextBox 8"/>
            <p:cNvSpPr txBox="1"/>
            <p:nvPr/>
          </p:nvSpPr>
          <p:spPr>
            <a:xfrm>
              <a:off x="0" y="-47625"/>
              <a:ext cx="156431" cy="2918309"/>
            </a:xfrm>
            <a:prstGeom prst="rect">
              <a:avLst/>
            </a:prstGeom>
          </p:spPr>
          <p:txBody>
            <a:bodyPr lIns="50800" tIns="50800" rIns="50800" bIns="50800" rtlCol="0" anchor="ctr"/>
            <a:lstStyle/>
            <a:p>
              <a:pPr algn="ctr">
                <a:lnSpc>
                  <a:spcPts val="3336"/>
                </a:lnSpc>
              </a:pPr>
              <a:endParaRPr/>
            </a:p>
          </p:txBody>
        </p:sp>
      </p:grpSp>
      <p:grpSp>
        <p:nvGrpSpPr>
          <p:cNvPr id="9" name="Group 9"/>
          <p:cNvGrpSpPr/>
          <p:nvPr/>
        </p:nvGrpSpPr>
        <p:grpSpPr>
          <a:xfrm>
            <a:off x="966572" y="1717239"/>
            <a:ext cx="568616" cy="568616"/>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4B8AB"/>
            </a:solidFill>
          </p:spPr>
          <p:txBody>
            <a:bodyPr/>
            <a:lstStyle/>
            <a:p>
              <a:endParaRPr lang="en-US"/>
            </a:p>
          </p:txBody>
        </p:sp>
        <p:sp>
          <p:nvSpPr>
            <p:cNvPr id="11" name="TextBox 11"/>
            <p:cNvSpPr txBox="1"/>
            <p:nvPr/>
          </p:nvSpPr>
          <p:spPr>
            <a:xfrm>
              <a:off x="76200" y="28575"/>
              <a:ext cx="660400" cy="708025"/>
            </a:xfrm>
            <a:prstGeom prst="rect">
              <a:avLst/>
            </a:prstGeom>
          </p:spPr>
          <p:txBody>
            <a:bodyPr lIns="50800" tIns="50800" rIns="50800" bIns="50800" rtlCol="0" anchor="ctr"/>
            <a:lstStyle/>
            <a:p>
              <a:pPr algn="ctr">
                <a:lnSpc>
                  <a:spcPts val="3336"/>
                </a:lnSpc>
              </a:pPr>
              <a:endParaRPr/>
            </a:p>
          </p:txBody>
        </p:sp>
      </p:grpSp>
      <p:sp>
        <p:nvSpPr>
          <p:cNvPr id="12" name="Freeform 12"/>
          <p:cNvSpPr/>
          <p:nvPr/>
        </p:nvSpPr>
        <p:spPr>
          <a:xfrm>
            <a:off x="4607689" y="2503126"/>
            <a:ext cx="12355380" cy="2424743"/>
          </a:xfrm>
          <a:custGeom>
            <a:avLst/>
            <a:gdLst/>
            <a:ahLst/>
            <a:cxnLst/>
            <a:rect l="l" t="t" r="r" b="b"/>
            <a:pathLst>
              <a:path w="12355380" h="2424743">
                <a:moveTo>
                  <a:pt x="0" y="0"/>
                </a:moveTo>
                <a:lnTo>
                  <a:pt x="12355381" y="0"/>
                </a:lnTo>
                <a:lnTo>
                  <a:pt x="12355381" y="2424743"/>
                </a:lnTo>
                <a:lnTo>
                  <a:pt x="0" y="242474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3" name="TextBox 13"/>
          <p:cNvSpPr txBox="1"/>
          <p:nvPr/>
        </p:nvSpPr>
        <p:spPr>
          <a:xfrm>
            <a:off x="4607689" y="1045801"/>
            <a:ext cx="11139841" cy="1285875"/>
          </a:xfrm>
          <a:prstGeom prst="rect">
            <a:avLst/>
          </a:prstGeom>
        </p:spPr>
        <p:txBody>
          <a:bodyPr lIns="0" tIns="0" rIns="0" bIns="0" rtlCol="0" anchor="t">
            <a:spAutoFit/>
          </a:bodyPr>
          <a:lstStyle/>
          <a:p>
            <a:pPr algn="l">
              <a:lnSpc>
                <a:spcPts val="9900"/>
              </a:lnSpc>
            </a:pPr>
            <a:r>
              <a:rPr lang="en-US" sz="9000">
                <a:solidFill>
                  <a:srgbClr val="040404"/>
                </a:solidFill>
                <a:latin typeface="Garet ExtraBold"/>
              </a:rPr>
              <a:t>Contribution</a:t>
            </a:r>
          </a:p>
        </p:txBody>
      </p:sp>
      <p:sp>
        <p:nvSpPr>
          <p:cNvPr id="14" name="TextBox 14"/>
          <p:cNvSpPr txBox="1"/>
          <p:nvPr/>
        </p:nvSpPr>
        <p:spPr>
          <a:xfrm>
            <a:off x="13380610" y="335478"/>
            <a:ext cx="3792133" cy="1128014"/>
          </a:xfrm>
          <a:prstGeom prst="rect">
            <a:avLst/>
          </a:prstGeom>
        </p:spPr>
        <p:txBody>
          <a:bodyPr lIns="0" tIns="0" rIns="0" bIns="0" rtlCol="0" anchor="t">
            <a:spAutoFit/>
          </a:bodyPr>
          <a:lstStyle/>
          <a:p>
            <a:pPr algn="r">
              <a:lnSpc>
                <a:spcPts val="3057"/>
              </a:lnSpc>
            </a:pPr>
            <a:r>
              <a:rPr lang="en-US" sz="2199">
                <a:solidFill>
                  <a:srgbClr val="040404"/>
                </a:solidFill>
                <a:latin typeface="Garet ExtraBold"/>
              </a:rPr>
              <a:t>GreenTech Wealth Innovations</a:t>
            </a:r>
          </a:p>
          <a:p>
            <a:pPr algn="r">
              <a:lnSpc>
                <a:spcPts val="3057"/>
              </a:lnSpc>
              <a:spcBef>
                <a:spcPct val="0"/>
              </a:spcBef>
            </a:pPr>
            <a:endParaRPr lang="en-US" sz="2199">
              <a:solidFill>
                <a:srgbClr val="040404"/>
              </a:solidFill>
              <a:latin typeface="Garet ExtraBold"/>
            </a:endParaRPr>
          </a:p>
        </p:txBody>
      </p:sp>
      <p:sp>
        <p:nvSpPr>
          <p:cNvPr id="15" name="TextBox 15"/>
          <p:cNvSpPr txBox="1"/>
          <p:nvPr/>
        </p:nvSpPr>
        <p:spPr>
          <a:xfrm>
            <a:off x="4836550" y="3267602"/>
            <a:ext cx="2031223" cy="744801"/>
          </a:xfrm>
          <a:prstGeom prst="rect">
            <a:avLst/>
          </a:prstGeom>
        </p:spPr>
        <p:txBody>
          <a:bodyPr lIns="0" tIns="0" rIns="0" bIns="0" rtlCol="0" anchor="t">
            <a:spAutoFit/>
          </a:bodyPr>
          <a:lstStyle/>
          <a:p>
            <a:pPr algn="ctr">
              <a:lnSpc>
                <a:spcPts val="6197"/>
              </a:lnSpc>
            </a:pPr>
            <a:r>
              <a:rPr lang="en-US" sz="4427">
                <a:solidFill>
                  <a:srgbClr val="040404"/>
                </a:solidFill>
                <a:latin typeface="Montserrat"/>
              </a:rPr>
              <a:t> </a:t>
            </a:r>
            <a:r>
              <a:rPr lang="en-US" sz="4427">
                <a:solidFill>
                  <a:srgbClr val="040404"/>
                </a:solidFill>
                <a:latin typeface="Montserrat Bold"/>
              </a:rPr>
              <a:t>Team</a:t>
            </a:r>
          </a:p>
        </p:txBody>
      </p:sp>
      <p:sp>
        <p:nvSpPr>
          <p:cNvPr id="16" name="TextBox 16"/>
          <p:cNvSpPr txBox="1"/>
          <p:nvPr/>
        </p:nvSpPr>
        <p:spPr>
          <a:xfrm>
            <a:off x="7112526" y="2754495"/>
            <a:ext cx="9850544" cy="1780540"/>
          </a:xfrm>
          <a:prstGeom prst="rect">
            <a:avLst/>
          </a:prstGeom>
        </p:spPr>
        <p:txBody>
          <a:bodyPr lIns="0" tIns="0" rIns="0" bIns="0" rtlCol="0" anchor="t">
            <a:spAutoFit/>
          </a:bodyPr>
          <a:lstStyle/>
          <a:p>
            <a:pPr algn="ctr">
              <a:lnSpc>
                <a:spcPts val="4759"/>
              </a:lnSpc>
            </a:pPr>
            <a:r>
              <a:rPr lang="en-US" sz="3399">
                <a:solidFill>
                  <a:srgbClr val="040404"/>
                </a:solidFill>
                <a:latin typeface="Montserrat"/>
              </a:rPr>
              <a:t>Data Acquisition, Data Exploration</a:t>
            </a:r>
          </a:p>
          <a:p>
            <a:pPr algn="ctr">
              <a:lnSpc>
                <a:spcPts val="4759"/>
              </a:lnSpc>
            </a:pPr>
            <a:r>
              <a:rPr lang="en-US" sz="3399">
                <a:solidFill>
                  <a:srgbClr val="040404"/>
                </a:solidFill>
                <a:latin typeface="Montserrat"/>
              </a:rPr>
              <a:t>Model Selection, Optimization &amp; Quality assurance &amp; Final Presentation</a:t>
            </a:r>
          </a:p>
        </p:txBody>
      </p:sp>
      <p:sp>
        <p:nvSpPr>
          <p:cNvPr id="17" name="Freeform 17"/>
          <p:cNvSpPr/>
          <p:nvPr/>
        </p:nvSpPr>
        <p:spPr>
          <a:xfrm>
            <a:off x="408612" y="4927869"/>
            <a:ext cx="12355380" cy="2424743"/>
          </a:xfrm>
          <a:custGeom>
            <a:avLst/>
            <a:gdLst/>
            <a:ahLst/>
            <a:cxnLst/>
            <a:rect l="l" t="t" r="r" b="b"/>
            <a:pathLst>
              <a:path w="12355380" h="2424743">
                <a:moveTo>
                  <a:pt x="0" y="0"/>
                </a:moveTo>
                <a:lnTo>
                  <a:pt x="12355381" y="0"/>
                </a:lnTo>
                <a:lnTo>
                  <a:pt x="12355381" y="2424744"/>
                </a:lnTo>
                <a:lnTo>
                  <a:pt x="0" y="242474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8" name="TextBox 18"/>
          <p:cNvSpPr txBox="1"/>
          <p:nvPr/>
        </p:nvSpPr>
        <p:spPr>
          <a:xfrm>
            <a:off x="556523" y="5442228"/>
            <a:ext cx="2102249" cy="1428327"/>
          </a:xfrm>
          <a:prstGeom prst="rect">
            <a:avLst/>
          </a:prstGeom>
        </p:spPr>
        <p:txBody>
          <a:bodyPr lIns="0" tIns="0" rIns="0" bIns="0" rtlCol="0" anchor="t">
            <a:spAutoFit/>
          </a:bodyPr>
          <a:lstStyle/>
          <a:p>
            <a:pPr algn="ctr">
              <a:lnSpc>
                <a:spcPts val="5798"/>
              </a:lnSpc>
            </a:pPr>
            <a:r>
              <a:rPr lang="en-US" sz="4141">
                <a:solidFill>
                  <a:srgbClr val="040404"/>
                </a:solidFill>
                <a:latin typeface="Montserrat Bold"/>
              </a:rPr>
              <a:t>Kailash </a:t>
            </a:r>
          </a:p>
          <a:p>
            <a:pPr algn="ctr">
              <a:lnSpc>
                <a:spcPts val="5798"/>
              </a:lnSpc>
            </a:pPr>
            <a:r>
              <a:rPr lang="en-US" sz="4141">
                <a:solidFill>
                  <a:srgbClr val="040404"/>
                </a:solidFill>
                <a:latin typeface="Montserrat Bold"/>
              </a:rPr>
              <a:t>Hassan</a:t>
            </a:r>
          </a:p>
        </p:txBody>
      </p:sp>
      <p:sp>
        <p:nvSpPr>
          <p:cNvPr id="19" name="TextBox 19"/>
          <p:cNvSpPr txBox="1"/>
          <p:nvPr/>
        </p:nvSpPr>
        <p:spPr>
          <a:xfrm>
            <a:off x="2913449" y="5179238"/>
            <a:ext cx="9850544" cy="1800493"/>
          </a:xfrm>
          <a:prstGeom prst="rect">
            <a:avLst/>
          </a:prstGeom>
        </p:spPr>
        <p:txBody>
          <a:bodyPr lIns="0" tIns="0" rIns="0" bIns="0" rtlCol="0" anchor="t">
            <a:spAutoFit/>
          </a:bodyPr>
          <a:lstStyle/>
          <a:p>
            <a:pPr algn="ctr">
              <a:lnSpc>
                <a:spcPts val="4759"/>
              </a:lnSpc>
            </a:pPr>
            <a:r>
              <a:rPr lang="en-US" sz="3399" dirty="0">
                <a:solidFill>
                  <a:srgbClr val="040404"/>
                </a:solidFill>
                <a:latin typeface="Montserrat"/>
              </a:rPr>
              <a:t>Data Modelling, Model Training &amp; testing, Assets Allocation, check accuracy</a:t>
            </a:r>
          </a:p>
          <a:p>
            <a:pPr algn="ctr">
              <a:lnSpc>
                <a:spcPts val="4759"/>
              </a:lnSpc>
            </a:pPr>
            <a:r>
              <a:rPr lang="en-US" sz="3399" dirty="0">
                <a:solidFill>
                  <a:srgbClr val="040404"/>
                </a:solidFill>
                <a:latin typeface="Montserrat"/>
              </a:rPr>
              <a:t>&amp; Deployment</a:t>
            </a:r>
          </a:p>
        </p:txBody>
      </p:sp>
      <p:sp>
        <p:nvSpPr>
          <p:cNvPr id="20" name="Freeform 20"/>
          <p:cNvSpPr/>
          <p:nvPr/>
        </p:nvSpPr>
        <p:spPr>
          <a:xfrm>
            <a:off x="2966310" y="7524063"/>
            <a:ext cx="12355380" cy="2424743"/>
          </a:xfrm>
          <a:custGeom>
            <a:avLst/>
            <a:gdLst/>
            <a:ahLst/>
            <a:cxnLst/>
            <a:rect l="l" t="t" r="r" b="b"/>
            <a:pathLst>
              <a:path w="12355380" h="2424743">
                <a:moveTo>
                  <a:pt x="0" y="0"/>
                </a:moveTo>
                <a:lnTo>
                  <a:pt x="12355380" y="0"/>
                </a:lnTo>
                <a:lnTo>
                  <a:pt x="12355380" y="2424743"/>
                </a:lnTo>
                <a:lnTo>
                  <a:pt x="0" y="242474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21" name="TextBox 21"/>
          <p:cNvSpPr txBox="1"/>
          <p:nvPr/>
        </p:nvSpPr>
        <p:spPr>
          <a:xfrm>
            <a:off x="3114221" y="8038421"/>
            <a:ext cx="2102249" cy="1428327"/>
          </a:xfrm>
          <a:prstGeom prst="rect">
            <a:avLst/>
          </a:prstGeom>
        </p:spPr>
        <p:txBody>
          <a:bodyPr lIns="0" tIns="0" rIns="0" bIns="0" rtlCol="0" anchor="t">
            <a:spAutoFit/>
          </a:bodyPr>
          <a:lstStyle/>
          <a:p>
            <a:pPr algn="ctr">
              <a:lnSpc>
                <a:spcPts val="5798"/>
              </a:lnSpc>
            </a:pPr>
            <a:r>
              <a:rPr lang="en-US" sz="4141">
                <a:solidFill>
                  <a:srgbClr val="040404"/>
                </a:solidFill>
                <a:latin typeface="Montserrat Bold"/>
              </a:rPr>
              <a:t>Judith </a:t>
            </a:r>
          </a:p>
          <a:p>
            <a:pPr algn="ctr">
              <a:lnSpc>
                <a:spcPts val="5798"/>
              </a:lnSpc>
            </a:pPr>
            <a:r>
              <a:rPr lang="en-US" sz="4141">
                <a:solidFill>
                  <a:srgbClr val="040404"/>
                </a:solidFill>
                <a:latin typeface="Montserrat Bold"/>
              </a:rPr>
              <a:t>Niko</a:t>
            </a:r>
          </a:p>
        </p:txBody>
      </p:sp>
      <p:sp>
        <p:nvSpPr>
          <p:cNvPr id="22" name="TextBox 22"/>
          <p:cNvSpPr txBox="1"/>
          <p:nvPr/>
        </p:nvSpPr>
        <p:spPr>
          <a:xfrm>
            <a:off x="5471146" y="7775431"/>
            <a:ext cx="9850544" cy="1780540"/>
          </a:xfrm>
          <a:prstGeom prst="rect">
            <a:avLst/>
          </a:prstGeom>
        </p:spPr>
        <p:txBody>
          <a:bodyPr lIns="0" tIns="0" rIns="0" bIns="0" rtlCol="0" anchor="t">
            <a:spAutoFit/>
          </a:bodyPr>
          <a:lstStyle/>
          <a:p>
            <a:pPr algn="ctr">
              <a:lnSpc>
                <a:spcPts val="4759"/>
              </a:lnSpc>
            </a:pPr>
            <a:r>
              <a:rPr lang="en-US" sz="3399">
                <a:solidFill>
                  <a:srgbClr val="040404"/>
                </a:solidFill>
                <a:latin typeface="Montserrat"/>
              </a:rPr>
              <a:t>Data cleaning, implement optimal data cleaning, correlation analysis </a:t>
            </a:r>
          </a:p>
          <a:p>
            <a:pPr algn="ctr">
              <a:lnSpc>
                <a:spcPts val="4759"/>
              </a:lnSpc>
            </a:pPr>
            <a:r>
              <a:rPr lang="en-US" sz="3399">
                <a:solidFill>
                  <a:srgbClr val="040404"/>
                </a:solidFill>
                <a:latin typeface="Montserrat"/>
              </a:rPr>
              <a:t>&amp; Graphics &amp; visualization</a:t>
            </a:r>
          </a:p>
        </p:txBody>
      </p:sp>
      <p:sp>
        <p:nvSpPr>
          <p:cNvPr id="23" name="Freeform 23"/>
          <p:cNvSpPr/>
          <p:nvPr/>
        </p:nvSpPr>
        <p:spPr>
          <a:xfrm rot="2871165">
            <a:off x="16008302" y="8379810"/>
            <a:ext cx="1037114" cy="1037114"/>
          </a:xfrm>
          <a:custGeom>
            <a:avLst/>
            <a:gdLst/>
            <a:ahLst/>
            <a:cxnLst/>
            <a:rect l="l" t="t" r="r" b="b"/>
            <a:pathLst>
              <a:path w="1037114" h="1037114">
                <a:moveTo>
                  <a:pt x="0" y="0"/>
                </a:moveTo>
                <a:lnTo>
                  <a:pt x="1037114" y="0"/>
                </a:lnTo>
                <a:lnTo>
                  <a:pt x="1037114" y="1037113"/>
                </a:lnTo>
                <a:lnTo>
                  <a:pt x="0" y="103711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4" name="TextBox 24"/>
          <p:cNvSpPr txBox="1"/>
          <p:nvPr/>
        </p:nvSpPr>
        <p:spPr>
          <a:xfrm>
            <a:off x="16155491" y="8527601"/>
            <a:ext cx="742736" cy="675006"/>
          </a:xfrm>
          <a:prstGeom prst="rect">
            <a:avLst/>
          </a:prstGeom>
        </p:spPr>
        <p:txBody>
          <a:bodyPr lIns="0" tIns="0" rIns="0" bIns="0" rtlCol="0" anchor="t">
            <a:spAutoFit/>
          </a:bodyPr>
          <a:lstStyle/>
          <a:p>
            <a:pPr algn="ctr">
              <a:lnSpc>
                <a:spcPts val="5559"/>
              </a:lnSpc>
              <a:spcBef>
                <a:spcPct val="0"/>
              </a:spcBef>
            </a:pPr>
            <a:r>
              <a:rPr lang="en-US" sz="3999">
                <a:solidFill>
                  <a:srgbClr val="040404"/>
                </a:solidFill>
                <a:latin typeface="Garet ExtraBold"/>
              </a:rPr>
              <a:t>7</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2F2F0"/>
        </a:solidFill>
        <a:effectLst/>
      </p:bgPr>
    </p:bg>
    <p:spTree>
      <p:nvGrpSpPr>
        <p:cNvPr id="1" name=""/>
        <p:cNvGrpSpPr/>
        <p:nvPr/>
      </p:nvGrpSpPr>
      <p:grpSpPr>
        <a:xfrm>
          <a:off x="0" y="0"/>
          <a:ext cx="0" cy="0"/>
          <a:chOff x="0" y="0"/>
          <a:chExt cx="0" cy="0"/>
        </a:xfrm>
      </p:grpSpPr>
      <p:sp>
        <p:nvSpPr>
          <p:cNvPr id="2" name="Freeform 2"/>
          <p:cNvSpPr/>
          <p:nvPr/>
        </p:nvSpPr>
        <p:spPr>
          <a:xfrm rot="2700000">
            <a:off x="-872654" y="2054567"/>
            <a:ext cx="1332444" cy="1332444"/>
          </a:xfrm>
          <a:custGeom>
            <a:avLst/>
            <a:gdLst/>
            <a:ahLst/>
            <a:cxnLst/>
            <a:rect l="l" t="t" r="r" b="b"/>
            <a:pathLst>
              <a:path w="1332444" h="1332444">
                <a:moveTo>
                  <a:pt x="0" y="0"/>
                </a:moveTo>
                <a:lnTo>
                  <a:pt x="1332444" y="0"/>
                </a:lnTo>
                <a:lnTo>
                  <a:pt x="1332444" y="1332444"/>
                </a:lnTo>
                <a:lnTo>
                  <a:pt x="0" y="133244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2700000">
            <a:off x="-813710" y="-1902070"/>
            <a:ext cx="4129182" cy="4129182"/>
          </a:xfrm>
          <a:custGeom>
            <a:avLst/>
            <a:gdLst/>
            <a:ahLst/>
            <a:cxnLst/>
            <a:rect l="l" t="t" r="r" b="b"/>
            <a:pathLst>
              <a:path w="4129182" h="4129182">
                <a:moveTo>
                  <a:pt x="0" y="0"/>
                </a:moveTo>
                <a:lnTo>
                  <a:pt x="4129181" y="0"/>
                </a:lnTo>
                <a:lnTo>
                  <a:pt x="4129181" y="4129182"/>
                </a:lnTo>
                <a:lnTo>
                  <a:pt x="0" y="41291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rot="2871165">
            <a:off x="16008302" y="8379810"/>
            <a:ext cx="1037114" cy="1037114"/>
          </a:xfrm>
          <a:custGeom>
            <a:avLst/>
            <a:gdLst/>
            <a:ahLst/>
            <a:cxnLst/>
            <a:rect l="l" t="t" r="r" b="b"/>
            <a:pathLst>
              <a:path w="1037114" h="1037114">
                <a:moveTo>
                  <a:pt x="0" y="0"/>
                </a:moveTo>
                <a:lnTo>
                  <a:pt x="1037114" y="0"/>
                </a:lnTo>
                <a:lnTo>
                  <a:pt x="1037114" y="1037113"/>
                </a:lnTo>
                <a:lnTo>
                  <a:pt x="0" y="103711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5" name="Freeform 5"/>
          <p:cNvSpPr/>
          <p:nvPr/>
        </p:nvSpPr>
        <p:spPr>
          <a:xfrm rot="2871165">
            <a:off x="2988502" y="1394066"/>
            <a:ext cx="503619" cy="503619"/>
          </a:xfrm>
          <a:custGeom>
            <a:avLst/>
            <a:gdLst/>
            <a:ahLst/>
            <a:cxnLst/>
            <a:rect l="l" t="t" r="r" b="b"/>
            <a:pathLst>
              <a:path w="503619" h="503619">
                <a:moveTo>
                  <a:pt x="0" y="0"/>
                </a:moveTo>
                <a:lnTo>
                  <a:pt x="503619" y="0"/>
                </a:lnTo>
                <a:lnTo>
                  <a:pt x="503619" y="503620"/>
                </a:lnTo>
                <a:lnTo>
                  <a:pt x="0" y="50362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Freeform 6"/>
          <p:cNvSpPr/>
          <p:nvPr/>
        </p:nvSpPr>
        <p:spPr>
          <a:xfrm rot="2700000">
            <a:off x="3407081" y="806601"/>
            <a:ext cx="805238" cy="805238"/>
          </a:xfrm>
          <a:custGeom>
            <a:avLst/>
            <a:gdLst/>
            <a:ahLst/>
            <a:cxnLst/>
            <a:rect l="l" t="t" r="r" b="b"/>
            <a:pathLst>
              <a:path w="805238" h="805238">
                <a:moveTo>
                  <a:pt x="0" y="0"/>
                </a:moveTo>
                <a:lnTo>
                  <a:pt x="805238" y="0"/>
                </a:lnTo>
                <a:lnTo>
                  <a:pt x="805238" y="805237"/>
                </a:lnTo>
                <a:lnTo>
                  <a:pt x="0" y="80523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pSp>
        <p:nvGrpSpPr>
          <p:cNvPr id="7" name="Group 7"/>
          <p:cNvGrpSpPr/>
          <p:nvPr/>
        </p:nvGrpSpPr>
        <p:grpSpPr>
          <a:xfrm>
            <a:off x="17859375" y="-267806"/>
            <a:ext cx="593949" cy="10899628"/>
            <a:chOff x="0" y="0"/>
            <a:chExt cx="156431" cy="2870684"/>
          </a:xfrm>
        </p:grpSpPr>
        <p:sp>
          <p:nvSpPr>
            <p:cNvPr id="8" name="Freeform 8"/>
            <p:cNvSpPr/>
            <p:nvPr/>
          </p:nvSpPr>
          <p:spPr>
            <a:xfrm>
              <a:off x="0" y="0"/>
              <a:ext cx="156431" cy="2870684"/>
            </a:xfrm>
            <a:custGeom>
              <a:avLst/>
              <a:gdLst/>
              <a:ahLst/>
              <a:cxnLst/>
              <a:rect l="l" t="t" r="r" b="b"/>
              <a:pathLst>
                <a:path w="156431" h="2870684">
                  <a:moveTo>
                    <a:pt x="0" y="0"/>
                  </a:moveTo>
                  <a:lnTo>
                    <a:pt x="156431" y="0"/>
                  </a:lnTo>
                  <a:lnTo>
                    <a:pt x="156431" y="2870684"/>
                  </a:lnTo>
                  <a:lnTo>
                    <a:pt x="0" y="2870684"/>
                  </a:lnTo>
                  <a:close/>
                </a:path>
              </a:pathLst>
            </a:custGeom>
            <a:solidFill>
              <a:srgbClr val="4F826F"/>
            </a:solidFill>
          </p:spPr>
          <p:txBody>
            <a:bodyPr/>
            <a:lstStyle/>
            <a:p>
              <a:endParaRPr lang="en-US"/>
            </a:p>
          </p:txBody>
        </p:sp>
        <p:sp>
          <p:nvSpPr>
            <p:cNvPr id="9" name="TextBox 9"/>
            <p:cNvSpPr txBox="1"/>
            <p:nvPr/>
          </p:nvSpPr>
          <p:spPr>
            <a:xfrm>
              <a:off x="0" y="-47625"/>
              <a:ext cx="156431" cy="2918309"/>
            </a:xfrm>
            <a:prstGeom prst="rect">
              <a:avLst/>
            </a:prstGeom>
          </p:spPr>
          <p:txBody>
            <a:bodyPr lIns="50800" tIns="50800" rIns="50800" bIns="50800" rtlCol="0" anchor="ctr"/>
            <a:lstStyle/>
            <a:p>
              <a:pPr algn="ctr">
                <a:lnSpc>
                  <a:spcPts val="3336"/>
                </a:lnSpc>
              </a:pPr>
              <a:endParaRPr/>
            </a:p>
          </p:txBody>
        </p:sp>
      </p:grpSp>
      <p:grpSp>
        <p:nvGrpSpPr>
          <p:cNvPr id="10" name="Group 10"/>
          <p:cNvGrpSpPr/>
          <p:nvPr/>
        </p:nvGrpSpPr>
        <p:grpSpPr>
          <a:xfrm>
            <a:off x="966572" y="1717239"/>
            <a:ext cx="568616" cy="568616"/>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4B8AB"/>
            </a:solidFill>
          </p:spPr>
          <p:txBody>
            <a:bodyPr/>
            <a:lstStyle/>
            <a:p>
              <a:endParaRPr lang="en-US"/>
            </a:p>
          </p:txBody>
        </p:sp>
        <p:sp>
          <p:nvSpPr>
            <p:cNvPr id="12" name="TextBox 12"/>
            <p:cNvSpPr txBox="1"/>
            <p:nvPr/>
          </p:nvSpPr>
          <p:spPr>
            <a:xfrm>
              <a:off x="76200" y="28575"/>
              <a:ext cx="660400" cy="708025"/>
            </a:xfrm>
            <a:prstGeom prst="rect">
              <a:avLst/>
            </a:prstGeom>
          </p:spPr>
          <p:txBody>
            <a:bodyPr lIns="50800" tIns="50800" rIns="50800" bIns="50800" rtlCol="0" anchor="ctr"/>
            <a:lstStyle/>
            <a:p>
              <a:pPr algn="ctr">
                <a:lnSpc>
                  <a:spcPts val="3336"/>
                </a:lnSpc>
              </a:pPr>
              <a:endParaRPr/>
            </a:p>
          </p:txBody>
        </p:sp>
      </p:grpSp>
      <p:sp>
        <p:nvSpPr>
          <p:cNvPr id="13" name="Freeform 13"/>
          <p:cNvSpPr/>
          <p:nvPr/>
        </p:nvSpPr>
        <p:spPr>
          <a:xfrm>
            <a:off x="8111953" y="2805407"/>
            <a:ext cx="9747422" cy="5573601"/>
          </a:xfrm>
          <a:custGeom>
            <a:avLst/>
            <a:gdLst/>
            <a:ahLst/>
            <a:cxnLst/>
            <a:rect l="l" t="t" r="r" b="b"/>
            <a:pathLst>
              <a:path w="9747422" h="5573601">
                <a:moveTo>
                  <a:pt x="0" y="0"/>
                </a:moveTo>
                <a:lnTo>
                  <a:pt x="9747422" y="0"/>
                </a:lnTo>
                <a:lnTo>
                  <a:pt x="9747422" y="5573601"/>
                </a:lnTo>
                <a:lnTo>
                  <a:pt x="0" y="5573601"/>
                </a:lnTo>
                <a:lnTo>
                  <a:pt x="0" y="0"/>
                </a:lnTo>
                <a:close/>
              </a:path>
            </a:pathLst>
          </a:custGeom>
          <a:blipFill>
            <a:blip r:embed="rId8"/>
            <a:stretch>
              <a:fillRect l="-71" r="-71" b="-176"/>
            </a:stretch>
          </a:blipFill>
        </p:spPr>
        <p:txBody>
          <a:bodyPr/>
          <a:lstStyle/>
          <a:p>
            <a:endParaRPr lang="en-US"/>
          </a:p>
        </p:txBody>
      </p:sp>
      <p:sp>
        <p:nvSpPr>
          <p:cNvPr id="14" name="TextBox 14"/>
          <p:cNvSpPr txBox="1"/>
          <p:nvPr/>
        </p:nvSpPr>
        <p:spPr>
          <a:xfrm>
            <a:off x="4666091" y="1351257"/>
            <a:ext cx="9378811" cy="1139825"/>
          </a:xfrm>
          <a:prstGeom prst="rect">
            <a:avLst/>
          </a:prstGeom>
        </p:spPr>
        <p:txBody>
          <a:bodyPr lIns="0" tIns="0" rIns="0" bIns="0" rtlCol="0" anchor="t">
            <a:spAutoFit/>
          </a:bodyPr>
          <a:lstStyle/>
          <a:p>
            <a:pPr algn="l">
              <a:lnSpc>
                <a:spcPts val="8800"/>
              </a:lnSpc>
            </a:pPr>
            <a:r>
              <a:rPr lang="en-US" sz="8000">
                <a:solidFill>
                  <a:srgbClr val="040404"/>
                </a:solidFill>
                <a:latin typeface="Garet ExtraBold"/>
              </a:rPr>
              <a:t>Model Selection</a:t>
            </a:r>
          </a:p>
        </p:txBody>
      </p:sp>
      <p:sp>
        <p:nvSpPr>
          <p:cNvPr id="15" name="TextBox 15"/>
          <p:cNvSpPr txBox="1"/>
          <p:nvPr/>
        </p:nvSpPr>
        <p:spPr>
          <a:xfrm>
            <a:off x="188182" y="5887757"/>
            <a:ext cx="8955818" cy="2190750"/>
          </a:xfrm>
          <a:prstGeom prst="rect">
            <a:avLst/>
          </a:prstGeom>
        </p:spPr>
        <p:txBody>
          <a:bodyPr lIns="0" tIns="0" rIns="0" bIns="0" rtlCol="0" anchor="t">
            <a:spAutoFit/>
          </a:bodyPr>
          <a:lstStyle/>
          <a:p>
            <a:pPr marL="539749" lvl="1" indent="-269875" algn="l">
              <a:lnSpc>
                <a:spcPts val="4499"/>
              </a:lnSpc>
              <a:buFont typeface="Arial"/>
              <a:buChar char="•"/>
            </a:pPr>
            <a:r>
              <a:rPr lang="en-US" sz="2499" spc="99">
                <a:solidFill>
                  <a:srgbClr val="040404"/>
                </a:solidFill>
                <a:latin typeface="Montserrat Semi-Bold"/>
              </a:rPr>
              <a:t>ANNs can capture complex, non-linear relationships in data, which is common in financial markets where traditional linear models may fall short.</a:t>
            </a:r>
          </a:p>
        </p:txBody>
      </p:sp>
      <p:sp>
        <p:nvSpPr>
          <p:cNvPr id="16" name="TextBox 16"/>
          <p:cNvSpPr txBox="1"/>
          <p:nvPr/>
        </p:nvSpPr>
        <p:spPr>
          <a:xfrm>
            <a:off x="16155491" y="8527601"/>
            <a:ext cx="742736" cy="675006"/>
          </a:xfrm>
          <a:prstGeom prst="rect">
            <a:avLst/>
          </a:prstGeom>
        </p:spPr>
        <p:txBody>
          <a:bodyPr lIns="0" tIns="0" rIns="0" bIns="0" rtlCol="0" anchor="t">
            <a:spAutoFit/>
          </a:bodyPr>
          <a:lstStyle/>
          <a:p>
            <a:pPr algn="ctr">
              <a:lnSpc>
                <a:spcPts val="5559"/>
              </a:lnSpc>
              <a:spcBef>
                <a:spcPct val="0"/>
              </a:spcBef>
            </a:pPr>
            <a:r>
              <a:rPr lang="en-US" sz="3999">
                <a:solidFill>
                  <a:srgbClr val="040404"/>
                </a:solidFill>
                <a:latin typeface="Garet ExtraBold"/>
              </a:rPr>
              <a:t>9</a:t>
            </a:r>
          </a:p>
        </p:txBody>
      </p:sp>
      <p:sp>
        <p:nvSpPr>
          <p:cNvPr id="17" name="TextBox 17"/>
          <p:cNvSpPr txBox="1"/>
          <p:nvPr/>
        </p:nvSpPr>
        <p:spPr>
          <a:xfrm>
            <a:off x="13467167" y="445643"/>
            <a:ext cx="3792133" cy="1128014"/>
          </a:xfrm>
          <a:prstGeom prst="rect">
            <a:avLst/>
          </a:prstGeom>
        </p:spPr>
        <p:txBody>
          <a:bodyPr lIns="0" tIns="0" rIns="0" bIns="0" rtlCol="0" anchor="t">
            <a:spAutoFit/>
          </a:bodyPr>
          <a:lstStyle/>
          <a:p>
            <a:pPr algn="r">
              <a:lnSpc>
                <a:spcPts val="3057"/>
              </a:lnSpc>
            </a:pPr>
            <a:r>
              <a:rPr lang="en-US" sz="2199">
                <a:solidFill>
                  <a:srgbClr val="040404"/>
                </a:solidFill>
                <a:latin typeface="Garet ExtraBold"/>
              </a:rPr>
              <a:t>GreenTech Wealth Innovations</a:t>
            </a:r>
          </a:p>
          <a:p>
            <a:pPr algn="r">
              <a:lnSpc>
                <a:spcPts val="3057"/>
              </a:lnSpc>
              <a:spcBef>
                <a:spcPct val="0"/>
              </a:spcBef>
            </a:pPr>
            <a:endParaRPr lang="en-US" sz="2199">
              <a:solidFill>
                <a:srgbClr val="040404"/>
              </a:solidFill>
              <a:latin typeface="Garet ExtraBold"/>
            </a:endParaRPr>
          </a:p>
        </p:txBody>
      </p:sp>
      <p:sp>
        <p:nvSpPr>
          <p:cNvPr id="18" name="TextBox 18"/>
          <p:cNvSpPr txBox="1"/>
          <p:nvPr/>
        </p:nvSpPr>
        <p:spPr>
          <a:xfrm>
            <a:off x="1583362" y="3491519"/>
            <a:ext cx="5591454" cy="1314450"/>
          </a:xfrm>
          <a:prstGeom prst="rect">
            <a:avLst/>
          </a:prstGeom>
        </p:spPr>
        <p:txBody>
          <a:bodyPr lIns="0" tIns="0" rIns="0" bIns="0" rtlCol="0" anchor="t">
            <a:spAutoFit/>
          </a:bodyPr>
          <a:lstStyle/>
          <a:p>
            <a:pPr algn="l">
              <a:lnSpc>
                <a:spcPts val="5400"/>
              </a:lnSpc>
            </a:pPr>
            <a:r>
              <a:rPr lang="en-US" sz="3000" spc="120">
                <a:solidFill>
                  <a:srgbClr val="040404"/>
                </a:solidFill>
                <a:latin typeface="Montserrat Semi-Bold"/>
              </a:rPr>
              <a:t>Artificial Neural Networks </a:t>
            </a:r>
          </a:p>
          <a:p>
            <a:pPr algn="l">
              <a:lnSpc>
                <a:spcPts val="5400"/>
              </a:lnSpc>
            </a:pPr>
            <a:r>
              <a:rPr lang="en-US" sz="3000" spc="120">
                <a:solidFill>
                  <a:srgbClr val="040404"/>
                </a:solidFill>
                <a:latin typeface="Montserrat Semi-Bold"/>
              </a:rPr>
              <a:t>(ANN) Model </a:t>
            </a:r>
          </a:p>
        </p:txBody>
      </p:sp>
      <p:sp>
        <p:nvSpPr>
          <p:cNvPr id="19" name="TextBox 19"/>
          <p:cNvSpPr txBox="1"/>
          <p:nvPr/>
        </p:nvSpPr>
        <p:spPr>
          <a:xfrm>
            <a:off x="188182" y="8564008"/>
            <a:ext cx="14404549" cy="1066800"/>
          </a:xfrm>
          <a:prstGeom prst="rect">
            <a:avLst/>
          </a:prstGeom>
        </p:spPr>
        <p:txBody>
          <a:bodyPr lIns="0" tIns="0" rIns="0" bIns="0" rtlCol="0" anchor="t">
            <a:spAutoFit/>
          </a:bodyPr>
          <a:lstStyle/>
          <a:p>
            <a:pPr marL="539749" lvl="1" indent="-269875" algn="l">
              <a:lnSpc>
                <a:spcPts val="4499"/>
              </a:lnSpc>
              <a:buFont typeface="Arial"/>
              <a:buChar char="•"/>
            </a:pPr>
            <a:r>
              <a:rPr lang="en-US" sz="2499" spc="99">
                <a:solidFill>
                  <a:srgbClr val="040404"/>
                </a:solidFill>
                <a:latin typeface="Montserrat Semi-Bold"/>
              </a:rPr>
              <a:t>ANNs excel at recognizing patterns in historical data, making them suitable for forecasting future market movements based on past behavior.</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81</TotalTime>
  <Words>1479</Words>
  <Application>Microsoft Office PowerPoint</Application>
  <PresentationFormat>Custom</PresentationFormat>
  <Paragraphs>211</Paragraphs>
  <Slides>22</Slides>
  <Notes>2</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22</vt:i4>
      </vt:variant>
    </vt:vector>
  </HeadingPairs>
  <TitlesOfParts>
    <vt:vector size="33" baseType="lpstr">
      <vt:lpstr>Montserrat Semi-Bold Italics</vt:lpstr>
      <vt:lpstr>Montserrat Bold</vt:lpstr>
      <vt:lpstr>Montserrat</vt:lpstr>
      <vt:lpstr>Aptos</vt:lpstr>
      <vt:lpstr>Garet Ultra-Bold</vt:lpstr>
      <vt:lpstr>Arial</vt:lpstr>
      <vt:lpstr>Times New Roman Bold Italics</vt:lpstr>
      <vt:lpstr>Calibri</vt:lpstr>
      <vt:lpstr>Montserrat Semi-Bold</vt:lpstr>
      <vt:lpstr>Garet ExtraBold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Deep Learning for Trading Using ANN</dc:title>
  <cp:lastModifiedBy>KAILASH PADHIYAR</cp:lastModifiedBy>
  <cp:revision>5</cp:revision>
  <dcterms:created xsi:type="dcterms:W3CDTF">2006-08-16T00:00:00Z</dcterms:created>
  <dcterms:modified xsi:type="dcterms:W3CDTF">2024-06-11T08:13:48Z</dcterms:modified>
  <dc:identifier>DAGHvDQqvH8</dc:identifier>
</cp:coreProperties>
</file>